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5"/>
  </p:notesMasterIdLst>
  <p:sldIdLst>
    <p:sldId id="256" r:id="rId3"/>
    <p:sldId id="258" r:id="rId4"/>
    <p:sldId id="263" r:id="rId5"/>
    <p:sldId id="264" r:id="rId6"/>
    <p:sldId id="272" r:id="rId7"/>
    <p:sldId id="283" r:id="rId8"/>
    <p:sldId id="284" r:id="rId9"/>
    <p:sldId id="286" r:id="rId10"/>
    <p:sldId id="285" r:id="rId11"/>
    <p:sldId id="266" r:id="rId12"/>
    <p:sldId id="269" r:id="rId13"/>
    <p:sldId id="267" r:id="rId14"/>
    <p:sldId id="268" r:id="rId15"/>
    <p:sldId id="273" r:id="rId16"/>
    <p:sldId id="278" r:id="rId17"/>
    <p:sldId id="271" r:id="rId18"/>
    <p:sldId id="262" r:id="rId19"/>
    <p:sldId id="270" r:id="rId20"/>
    <p:sldId id="275" r:id="rId21"/>
    <p:sldId id="276" r:id="rId22"/>
    <p:sldId id="277" r:id="rId23"/>
    <p:sldId id="259" r:id="rId24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A1F616"/>
    <a:srgbClr val="F56C17"/>
    <a:srgbClr val="FF99FF"/>
    <a:srgbClr val="66FFFF"/>
    <a:srgbClr val="0099CC"/>
    <a:srgbClr val="333399"/>
    <a:srgbClr val="9999FF"/>
    <a:srgbClr val="9966FF"/>
    <a:srgbClr val="3333CC"/>
    <a:srgbClr val="80008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69" autoAdjust="0"/>
    <p:restoredTop sz="94660"/>
  </p:normalViewPr>
  <p:slideViewPr>
    <p:cSldViewPr>
      <p:cViewPr>
        <p:scale>
          <a:sx n="76" d="100"/>
          <a:sy n="76" d="100"/>
        </p:scale>
        <p:origin x="-1646" y="-1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27A662-CE63-473F-8B67-8C3133EA4173}" type="datetimeFigureOut">
              <a:rPr lang="ru-RU" smtClean="0"/>
              <a:pPr/>
              <a:t>13.02.2020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17196E-90DA-4F70-8C34-EA3BE06DA52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932884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13.02.2020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5032850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13.02.2020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1087789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13.02.2020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058400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13.02.2020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451749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13.02.2020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132523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13.02.2020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429694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13.02.2020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1854304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13.02.2020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487431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13.02.2020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642574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13.02.2020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558041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13.02.2020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952860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13.02.2020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29654966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13.02.2020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1601060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13.02.2020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8019010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13.02.2020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218347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13.02.2020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6357842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13.02.2020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1235159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13.02.2020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2512917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13.02.2020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20933669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13.02.2020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9162493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13.02.2020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5986998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13.02.2020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4066487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354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4AC259-EBD3-4477-8ED1-9C4E8D32F78F}" type="datetimeFigureOut">
              <a:rPr lang="uk-UA" smtClean="0"/>
              <a:pPr/>
              <a:t>13.02.2020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991074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39"/>
            <a:ext cx="9143999" cy="685466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9D1EDC-A2B1-4467-8D3F-4DFD9B83CAD8}" type="datetimeFigureOut">
              <a:rPr lang="uk-UA" smtClean="0"/>
              <a:pPr/>
              <a:t>13.02.2020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085398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379B40E5-D514-4B18-A793-65D25B793285}"/>
              </a:ext>
            </a:extLst>
          </p:cNvPr>
          <p:cNvSpPr txBox="1"/>
          <p:nvPr/>
        </p:nvSpPr>
        <p:spPr>
          <a:xfrm>
            <a:off x="1547664" y="188640"/>
            <a:ext cx="64087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бюджетное дошкольное образовательное учреждение города Ростова-на-Дону «Детский сад № 74»</a:t>
            </a:r>
          </a:p>
        </p:txBody>
      </p:sp>
      <p:sp>
        <p:nvSpPr>
          <p:cNvPr id="5" name="Заголовок 4">
            <a:extLst>
              <a:ext uri="{FF2B5EF4-FFF2-40B4-BE49-F238E27FC236}">
                <a16:creationId xmlns="" xmlns:a16="http://schemas.microsoft.com/office/drawing/2014/main" id="{14241F13-9557-4DDC-AAE2-78F43D4831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57681" y="2204864"/>
            <a:ext cx="7596336" cy="1470025"/>
          </a:xfrm>
        </p:spPr>
        <p:txBody>
          <a:bodyPr>
            <a:noAutofit/>
          </a:bodyPr>
          <a:lstStyle/>
          <a:p>
            <a:r>
              <a:rPr lang="ru-RU" sz="3600" b="1" dirty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«Оптимизация математического образования дошкольников в условиях муниципального детского сада»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470334A5-08E6-4044-BF9A-DFCD685F492A}"/>
              </a:ext>
            </a:extLst>
          </p:cNvPr>
          <p:cNvSpPr txBox="1"/>
          <p:nvPr/>
        </p:nvSpPr>
        <p:spPr>
          <a:xfrm>
            <a:off x="2357422" y="5214950"/>
            <a:ext cx="496855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Автор проекта:</a:t>
            </a:r>
          </a:p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Калинина Виктория Витальевна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Заведующий МБДОУ «Детский сад № 74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ctr"/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Громозова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Ольга Александровна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старший воспитатель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4236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4">
            <a:extLst>
              <a:ext uri="{FF2B5EF4-FFF2-40B4-BE49-F238E27FC236}">
                <a16:creationId xmlns="" xmlns:a16="http://schemas.microsoft.com/office/drawing/2014/main" id="{F4378317-C47F-4C2A-800C-EA4D4296B1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90632" y="620688"/>
            <a:ext cx="4536504" cy="1470025"/>
          </a:xfrm>
        </p:spPr>
        <p:txBody>
          <a:bodyPr>
            <a:noAutofit/>
          </a:bodyPr>
          <a:lstStyle/>
          <a:p>
            <a:r>
              <a:rPr lang="ru-RU" sz="3600" b="1" i="1" dirty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ПРОЕКТА</a:t>
            </a:r>
          </a:p>
        </p:txBody>
      </p:sp>
      <p:grpSp>
        <p:nvGrpSpPr>
          <p:cNvPr id="6" name="Gruppieren 1">
            <a:extLst>
              <a:ext uri="{FF2B5EF4-FFF2-40B4-BE49-F238E27FC236}">
                <a16:creationId xmlns="" xmlns:a16="http://schemas.microsoft.com/office/drawing/2014/main" id="{E085E313-85E4-4878-9481-158388C01D45}"/>
              </a:ext>
            </a:extLst>
          </p:cNvPr>
          <p:cNvGrpSpPr/>
          <p:nvPr/>
        </p:nvGrpSpPr>
        <p:grpSpPr>
          <a:xfrm>
            <a:off x="107504" y="1700808"/>
            <a:ext cx="8928992" cy="4321746"/>
            <a:chOff x="323850" y="1552575"/>
            <a:chExt cx="8497092" cy="4249738"/>
          </a:xfrm>
          <a:effectLst>
            <a:outerShdw blurRad="228600" dir="18900000" sy="23000" kx="-1200000" algn="bl" rotWithShape="0">
              <a:prstClr val="black">
                <a:alpha val="20000"/>
              </a:prstClr>
            </a:outerShdw>
            <a:reflection blurRad="177800" stA="23000" endPos="38500" dist="101600" dir="5400000" sy="-100000" algn="bl" rotWithShape="0"/>
          </a:effectLst>
        </p:grpSpPr>
        <p:sp>
          <p:nvSpPr>
            <p:cNvPr id="7" name="AutoShape 20">
              <a:extLst>
                <a:ext uri="{FF2B5EF4-FFF2-40B4-BE49-F238E27FC236}">
                  <a16:creationId xmlns="" xmlns:a16="http://schemas.microsoft.com/office/drawing/2014/main" id="{F8988DE9-433A-4818-BEAB-C1C0D753B124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23850" y="1552575"/>
              <a:ext cx="8497092" cy="4249738"/>
            </a:xfrm>
            <a:prstGeom prst="homePlate">
              <a:avLst>
                <a:gd name="adj" fmla="val 20359"/>
              </a:avLst>
            </a:prstGeom>
            <a:solidFill>
              <a:srgbClr val="FFFFFF"/>
            </a:solidFill>
            <a:ln w="12700" algn="ctr">
              <a:solidFill>
                <a:srgbClr val="DDDDDD"/>
              </a:solidFill>
              <a:miter lim="800000"/>
              <a:headEnd/>
              <a:tailEnd/>
            </a:ln>
            <a:effectLst>
              <a:outerShdw blurRad="1270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288000" tIns="0" rIns="0" bIns="0" anchor="ctr"/>
            <a:lstStyle/>
            <a:p>
              <a:pPr marL="190500" indent="-190500">
                <a:lnSpc>
                  <a:spcPct val="95000"/>
                </a:lnSpc>
                <a:spcAft>
                  <a:spcPct val="40000"/>
                </a:spcAft>
                <a:buClr>
                  <a:srgbClr val="FFFFFF"/>
                </a:buClr>
                <a:defRPr/>
              </a:pPr>
              <a:endParaRPr lang="de-DE" sz="2000" b="1" noProof="1">
                <a:solidFill>
                  <a:srgbClr val="000000"/>
                </a:solidFill>
              </a:endParaRPr>
            </a:p>
          </p:txBody>
        </p:sp>
        <p:sp>
          <p:nvSpPr>
            <p:cNvPr id="8" name="Eingekerbter Richtungspfeil 14">
              <a:extLst>
                <a:ext uri="{FF2B5EF4-FFF2-40B4-BE49-F238E27FC236}">
                  <a16:creationId xmlns="" xmlns:a16="http://schemas.microsoft.com/office/drawing/2014/main" id="{966054CA-7D65-40A0-AC89-DEB8EB050C79}"/>
                </a:ext>
              </a:extLst>
            </p:cNvPr>
            <p:cNvSpPr/>
            <p:nvPr/>
          </p:nvSpPr>
          <p:spPr bwMode="gray">
            <a:xfrm>
              <a:off x="2946793" y="1654629"/>
              <a:ext cx="3191554" cy="4031959"/>
            </a:xfrm>
            <a:prstGeom prst="chevron">
              <a:avLst>
                <a:gd name="adj" fmla="val 25230"/>
              </a:avLst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rgbClr val="FFFFFF"/>
              </a:solidFill>
              <a:miter lim="800000"/>
              <a:headEnd/>
              <a:tailEnd/>
            </a:ln>
            <a:effectLst>
              <a:outerShdw blurRad="127000" dist="63500" dir="2700000" algn="ctr" rotWithShape="0">
                <a:schemeClr val="tx1">
                  <a:alpha val="40000"/>
                </a:schemeClr>
              </a:outerShdw>
            </a:effectLst>
          </p:spPr>
          <p:txBody>
            <a:bodyPr wrap="none" anchor="ctr"/>
            <a:lstStyle/>
            <a:p>
              <a:pPr marL="285750" indent="-285750">
                <a:buFont typeface="Wingdings" pitchFamily="2" charset="2"/>
                <a:buChar char="§"/>
              </a:pPr>
              <a:endParaRPr lang="en-US" sz="1600" noProof="1">
                <a:solidFill>
                  <a:srgbClr val="000000"/>
                </a:solidFill>
              </a:endParaRPr>
            </a:p>
          </p:txBody>
        </p:sp>
        <p:sp>
          <p:nvSpPr>
            <p:cNvPr id="9" name="_color1">
              <a:extLst>
                <a:ext uri="{FF2B5EF4-FFF2-40B4-BE49-F238E27FC236}">
                  <a16:creationId xmlns="" xmlns:a16="http://schemas.microsoft.com/office/drawing/2014/main" id="{C37723CB-6A5B-4CB4-A0EB-37D4C43828AF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423516" y="1655792"/>
              <a:ext cx="3188335" cy="4030905"/>
            </a:xfrm>
            <a:prstGeom prst="homePlate">
              <a:avLst>
                <a:gd name="adj" fmla="val 25000"/>
              </a:avLst>
            </a:prstGeom>
            <a:solidFill>
              <a:srgbClr val="FFFFFF"/>
            </a:solidFill>
            <a:ln w="12700">
              <a:solidFill>
                <a:srgbClr val="C0C0C0"/>
              </a:solidFill>
              <a:miter lim="800000"/>
              <a:headEnd/>
              <a:tailEnd/>
            </a:ln>
            <a:effectLst>
              <a:outerShdw blurRad="1270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180000" tIns="0" rIns="144000" bIns="0" anchor="ctr"/>
            <a:lstStyle/>
            <a:p>
              <a:pPr marL="180000" lvl="0" indent="-180000">
                <a:lnSpc>
                  <a:spcPct val="95000"/>
                </a:lnSpc>
                <a:spcAft>
                  <a:spcPts val="800"/>
                </a:spcAft>
                <a:buClr>
                  <a:srgbClr val="969696"/>
                </a:buClr>
                <a:buFont typeface="Wingdings" pitchFamily="2" charset="2"/>
                <a:buChar char="§"/>
                <a:defRPr/>
              </a:pPr>
              <a:endParaRPr lang="en-US" sz="1600" noProof="1">
                <a:solidFill>
                  <a:srgbClr val="000000"/>
                </a:solidFill>
              </a:endParaRPr>
            </a:p>
          </p:txBody>
        </p:sp>
        <p:sp>
          <p:nvSpPr>
            <p:cNvPr id="10" name="Eingekerbter Richtungspfeil 15">
              <a:extLst>
                <a:ext uri="{FF2B5EF4-FFF2-40B4-BE49-F238E27FC236}">
                  <a16:creationId xmlns="" xmlns:a16="http://schemas.microsoft.com/office/drawing/2014/main" id="{6C93FF13-7D38-41F3-87B2-EADE9ED769BC}"/>
                </a:ext>
              </a:extLst>
            </p:cNvPr>
            <p:cNvSpPr/>
            <p:nvPr/>
          </p:nvSpPr>
          <p:spPr bwMode="gray">
            <a:xfrm>
              <a:off x="5490891" y="1654629"/>
              <a:ext cx="3191554" cy="4031959"/>
            </a:xfrm>
            <a:prstGeom prst="chevron">
              <a:avLst>
                <a:gd name="adj" fmla="val 25230"/>
              </a:avLst>
            </a:prstGeom>
            <a:gradFill>
              <a:gsLst>
                <a:gs pos="100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0"/>
            </a:gradFill>
            <a:ln w="9525">
              <a:solidFill>
                <a:srgbClr val="FFFFFF"/>
              </a:solidFill>
              <a:miter lim="800000"/>
              <a:headEnd/>
              <a:tailEnd/>
            </a:ln>
            <a:effectLst>
              <a:outerShdw blurRad="127000" dist="63500" dir="2700000" algn="ctr" rotWithShape="0">
                <a:schemeClr val="tx1">
                  <a:alpha val="40000"/>
                </a:schemeClr>
              </a:outerShdw>
            </a:effectLst>
          </p:spPr>
          <p:txBody>
            <a:bodyPr wrap="none" anchor="ctr"/>
            <a:lstStyle/>
            <a:p>
              <a:pPr marL="285750" indent="-285750">
                <a:buFont typeface="Wingdings" pitchFamily="2" charset="2"/>
                <a:buChar char="§"/>
              </a:pPr>
              <a:endParaRPr lang="en-US" sz="1600" noProof="1">
                <a:solidFill>
                  <a:schemeClr val="bg1"/>
                </a:solidFill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BD7A1552-F869-41D2-8D98-AAE044EEB44D}"/>
              </a:ext>
            </a:extLst>
          </p:cNvPr>
          <p:cNvSpPr txBox="1"/>
          <p:nvPr/>
        </p:nvSpPr>
        <p:spPr>
          <a:xfrm>
            <a:off x="257287" y="3395314"/>
            <a:ext cx="304155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noProof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ЭФФЕКТИВНОСТЬ МАТЕМАТИЧЕСКОГО ОБРАЗОВАНИЯ</a:t>
            </a:r>
            <a:endParaRPr lang="en-US" sz="1600" b="1" noProof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11A25874-9622-4212-AAB1-942519A9FFB3}"/>
              </a:ext>
            </a:extLst>
          </p:cNvPr>
          <p:cNvSpPr txBox="1"/>
          <p:nvPr/>
        </p:nvSpPr>
        <p:spPr>
          <a:xfrm>
            <a:off x="3606820" y="3439551"/>
            <a:ext cx="29187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ПРОФЕССИОНАЛЬНОЕ РАЗВИТИЕ ПЕДАГОГОВ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BD10DB96-7BE4-46BC-96B2-B91FC8D4554A}"/>
              </a:ext>
            </a:extLst>
          </p:cNvPr>
          <p:cNvSpPr txBox="1"/>
          <p:nvPr/>
        </p:nvSpPr>
        <p:spPr>
          <a:xfrm>
            <a:off x="6627136" y="3316120"/>
            <a:ext cx="19230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РЕЙТИНГА ДЕТСКОГО САДА</a:t>
            </a:r>
          </a:p>
        </p:txBody>
      </p:sp>
    </p:spTree>
    <p:extLst>
      <p:ext uri="{BB962C8B-B14F-4D97-AF65-F5344CB8AC3E}">
        <p14:creationId xmlns="" xmlns:p14="http://schemas.microsoft.com/office/powerpoint/2010/main" val="2519257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40">
            <a:extLst>
              <a:ext uri="{FF2B5EF4-FFF2-40B4-BE49-F238E27FC236}">
                <a16:creationId xmlns="" xmlns:a16="http://schemas.microsoft.com/office/drawing/2014/main" id="{58D6AE4B-DDE8-4016-A5F4-1BB3F9C78EDB}"/>
              </a:ext>
            </a:extLst>
          </p:cNvPr>
          <p:cNvGrpSpPr>
            <a:grpSpLocks/>
          </p:cNvGrpSpPr>
          <p:nvPr/>
        </p:nvGrpSpPr>
        <p:grpSpPr bwMode="auto">
          <a:xfrm>
            <a:off x="3119887" y="1999197"/>
            <a:ext cx="2828335" cy="2689833"/>
            <a:chOff x="2016" y="1920"/>
            <a:chExt cx="1680" cy="1680"/>
          </a:xfrm>
        </p:grpSpPr>
        <p:sp>
          <p:nvSpPr>
            <p:cNvPr id="5" name="Oval 41">
              <a:extLst>
                <a:ext uri="{FF2B5EF4-FFF2-40B4-BE49-F238E27FC236}">
                  <a16:creationId xmlns="" xmlns:a16="http://schemas.microsoft.com/office/drawing/2014/main" id="{D62FA576-A1CE-4DD1-A3D6-E6757AD12F21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016" y="1920"/>
              <a:ext cx="1680" cy="1680"/>
            </a:xfrm>
            <a:prstGeom prst="ellipse">
              <a:avLst/>
            </a:prstGeom>
            <a:gradFill rotWithShape="1">
              <a:gsLst>
                <a:gs pos="0">
                  <a:srgbClr val="3333CC"/>
                </a:gs>
                <a:gs pos="100000">
                  <a:srgbClr val="FF3300">
                    <a:gamma/>
                    <a:shade val="24314"/>
                    <a:invGamma/>
                  </a:srgbClr>
                </a:gs>
              </a:gsLst>
              <a:lin ang="5400000" scaled="1"/>
            </a:gra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" name="Freeform 42">
              <a:extLst>
                <a:ext uri="{FF2B5EF4-FFF2-40B4-BE49-F238E27FC236}">
                  <a16:creationId xmlns="" xmlns:a16="http://schemas.microsoft.com/office/drawing/2014/main" id="{27A03046-0880-4E88-AFB6-1ADEC21B037B}"/>
                </a:ext>
              </a:extLst>
            </p:cNvPr>
            <p:cNvSpPr>
              <a:spLocks/>
            </p:cNvSpPr>
            <p:nvPr/>
          </p:nvSpPr>
          <p:spPr bwMode="gray">
            <a:xfrm>
              <a:off x="2208" y="1948"/>
              <a:ext cx="1296" cy="634"/>
            </a:xfrm>
            <a:custGeom>
              <a:avLst/>
              <a:gdLst>
                <a:gd name="T0" fmla="*/ 1301 w 1321"/>
                <a:gd name="T1" fmla="*/ 401 h 712"/>
                <a:gd name="T2" fmla="*/ 1317 w 1321"/>
                <a:gd name="T3" fmla="*/ 442 h 712"/>
                <a:gd name="T4" fmla="*/ 1321 w 1321"/>
                <a:gd name="T5" fmla="*/ 481 h 712"/>
                <a:gd name="T6" fmla="*/ 1315 w 1321"/>
                <a:gd name="T7" fmla="*/ 516 h 712"/>
                <a:gd name="T8" fmla="*/ 1298 w 1321"/>
                <a:gd name="T9" fmla="*/ 550 h 712"/>
                <a:gd name="T10" fmla="*/ 1272 w 1321"/>
                <a:gd name="T11" fmla="*/ 579 h 712"/>
                <a:gd name="T12" fmla="*/ 1239 w 1321"/>
                <a:gd name="T13" fmla="*/ 604 h 712"/>
                <a:gd name="T14" fmla="*/ 1196 w 1321"/>
                <a:gd name="T15" fmla="*/ 628 h 712"/>
                <a:gd name="T16" fmla="*/ 1147 w 1321"/>
                <a:gd name="T17" fmla="*/ 649 h 712"/>
                <a:gd name="T18" fmla="*/ 1092 w 1321"/>
                <a:gd name="T19" fmla="*/ 667 h 712"/>
                <a:gd name="T20" fmla="*/ 1031 w 1321"/>
                <a:gd name="T21" fmla="*/ 683 h 712"/>
                <a:gd name="T22" fmla="*/ 967 w 1321"/>
                <a:gd name="T23" fmla="*/ 694 h 712"/>
                <a:gd name="T24" fmla="*/ 896 w 1321"/>
                <a:gd name="T25" fmla="*/ 704 h 712"/>
                <a:gd name="T26" fmla="*/ 824 w 1321"/>
                <a:gd name="T27" fmla="*/ 710 h 712"/>
                <a:gd name="T28" fmla="*/ 795 w 1321"/>
                <a:gd name="T29" fmla="*/ 712 h 712"/>
                <a:gd name="T30" fmla="*/ 476 w 1321"/>
                <a:gd name="T31" fmla="*/ 712 h 712"/>
                <a:gd name="T32" fmla="*/ 472 w 1321"/>
                <a:gd name="T33" fmla="*/ 712 h 712"/>
                <a:gd name="T34" fmla="*/ 409 w 1321"/>
                <a:gd name="T35" fmla="*/ 708 h 712"/>
                <a:gd name="T36" fmla="*/ 348 w 1321"/>
                <a:gd name="T37" fmla="*/ 704 h 712"/>
                <a:gd name="T38" fmla="*/ 290 w 1321"/>
                <a:gd name="T39" fmla="*/ 696 h 712"/>
                <a:gd name="T40" fmla="*/ 235 w 1321"/>
                <a:gd name="T41" fmla="*/ 689 h 712"/>
                <a:gd name="T42" fmla="*/ 186 w 1321"/>
                <a:gd name="T43" fmla="*/ 677 h 712"/>
                <a:gd name="T44" fmla="*/ 141 w 1321"/>
                <a:gd name="T45" fmla="*/ 663 h 712"/>
                <a:gd name="T46" fmla="*/ 102 w 1321"/>
                <a:gd name="T47" fmla="*/ 648 h 712"/>
                <a:gd name="T48" fmla="*/ 67 w 1321"/>
                <a:gd name="T49" fmla="*/ 630 h 712"/>
                <a:gd name="T50" fmla="*/ 39 w 1321"/>
                <a:gd name="T51" fmla="*/ 608 h 712"/>
                <a:gd name="T52" fmla="*/ 18 w 1321"/>
                <a:gd name="T53" fmla="*/ 583 h 712"/>
                <a:gd name="T54" fmla="*/ 6 w 1321"/>
                <a:gd name="T55" fmla="*/ 554 h 712"/>
                <a:gd name="T56" fmla="*/ 0 w 1321"/>
                <a:gd name="T57" fmla="*/ 524 h 712"/>
                <a:gd name="T58" fmla="*/ 0 w 1321"/>
                <a:gd name="T59" fmla="*/ 520 h 712"/>
                <a:gd name="T60" fmla="*/ 4 w 1321"/>
                <a:gd name="T61" fmla="*/ 487 h 712"/>
                <a:gd name="T62" fmla="*/ 16 w 1321"/>
                <a:gd name="T63" fmla="*/ 446 h 712"/>
                <a:gd name="T64" fmla="*/ 51 w 1321"/>
                <a:gd name="T65" fmla="*/ 370 h 712"/>
                <a:gd name="T66" fmla="*/ 94 w 1321"/>
                <a:gd name="T67" fmla="*/ 299 h 712"/>
                <a:gd name="T68" fmla="*/ 147 w 1321"/>
                <a:gd name="T69" fmla="*/ 235 h 712"/>
                <a:gd name="T70" fmla="*/ 204 w 1321"/>
                <a:gd name="T71" fmla="*/ 176 h 712"/>
                <a:gd name="T72" fmla="*/ 270 w 1321"/>
                <a:gd name="T73" fmla="*/ 125 h 712"/>
                <a:gd name="T74" fmla="*/ 341 w 1321"/>
                <a:gd name="T75" fmla="*/ 82 h 712"/>
                <a:gd name="T76" fmla="*/ 415 w 1321"/>
                <a:gd name="T77" fmla="*/ 47 h 712"/>
                <a:gd name="T78" fmla="*/ 497 w 1321"/>
                <a:gd name="T79" fmla="*/ 21 h 712"/>
                <a:gd name="T80" fmla="*/ 581 w 1321"/>
                <a:gd name="T81" fmla="*/ 6 h 712"/>
                <a:gd name="T82" fmla="*/ 667 w 1321"/>
                <a:gd name="T83" fmla="*/ 0 h 712"/>
                <a:gd name="T84" fmla="*/ 667 w 1321"/>
                <a:gd name="T85" fmla="*/ 0 h 712"/>
                <a:gd name="T86" fmla="*/ 759 w 1321"/>
                <a:gd name="T87" fmla="*/ 6 h 712"/>
                <a:gd name="T88" fmla="*/ 847 w 1321"/>
                <a:gd name="T89" fmla="*/ 23 h 712"/>
                <a:gd name="T90" fmla="*/ 932 w 1321"/>
                <a:gd name="T91" fmla="*/ 53 h 712"/>
                <a:gd name="T92" fmla="*/ 1010 w 1321"/>
                <a:gd name="T93" fmla="*/ 90 h 712"/>
                <a:gd name="T94" fmla="*/ 1082 w 1321"/>
                <a:gd name="T95" fmla="*/ 137 h 712"/>
                <a:gd name="T96" fmla="*/ 1149 w 1321"/>
                <a:gd name="T97" fmla="*/ 194 h 712"/>
                <a:gd name="T98" fmla="*/ 1208 w 1321"/>
                <a:gd name="T99" fmla="*/ 256 h 712"/>
                <a:gd name="T100" fmla="*/ 1258 w 1321"/>
                <a:gd name="T101" fmla="*/ 325 h 712"/>
                <a:gd name="T102" fmla="*/ 1301 w 1321"/>
                <a:gd name="T103" fmla="*/ 401 h 712"/>
                <a:gd name="T104" fmla="*/ 1301 w 1321"/>
                <a:gd name="T105" fmla="*/ 401 h 7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21" h="712">
                  <a:moveTo>
                    <a:pt x="1301" y="401"/>
                  </a:moveTo>
                  <a:lnTo>
                    <a:pt x="1317" y="442"/>
                  </a:lnTo>
                  <a:lnTo>
                    <a:pt x="1321" y="481"/>
                  </a:lnTo>
                  <a:lnTo>
                    <a:pt x="1315" y="516"/>
                  </a:lnTo>
                  <a:lnTo>
                    <a:pt x="1298" y="550"/>
                  </a:lnTo>
                  <a:lnTo>
                    <a:pt x="1272" y="579"/>
                  </a:lnTo>
                  <a:lnTo>
                    <a:pt x="1239" y="604"/>
                  </a:lnTo>
                  <a:lnTo>
                    <a:pt x="1196" y="628"/>
                  </a:lnTo>
                  <a:lnTo>
                    <a:pt x="1147" y="649"/>
                  </a:lnTo>
                  <a:lnTo>
                    <a:pt x="1092" y="667"/>
                  </a:lnTo>
                  <a:lnTo>
                    <a:pt x="1031" y="683"/>
                  </a:lnTo>
                  <a:lnTo>
                    <a:pt x="967" y="694"/>
                  </a:lnTo>
                  <a:lnTo>
                    <a:pt x="896" y="704"/>
                  </a:lnTo>
                  <a:lnTo>
                    <a:pt x="824" y="710"/>
                  </a:lnTo>
                  <a:lnTo>
                    <a:pt x="795" y="712"/>
                  </a:lnTo>
                  <a:lnTo>
                    <a:pt x="476" y="712"/>
                  </a:lnTo>
                  <a:lnTo>
                    <a:pt x="472" y="712"/>
                  </a:lnTo>
                  <a:lnTo>
                    <a:pt x="409" y="708"/>
                  </a:lnTo>
                  <a:lnTo>
                    <a:pt x="348" y="704"/>
                  </a:lnTo>
                  <a:lnTo>
                    <a:pt x="290" y="696"/>
                  </a:lnTo>
                  <a:lnTo>
                    <a:pt x="235" y="689"/>
                  </a:lnTo>
                  <a:lnTo>
                    <a:pt x="186" y="677"/>
                  </a:lnTo>
                  <a:lnTo>
                    <a:pt x="141" y="663"/>
                  </a:lnTo>
                  <a:lnTo>
                    <a:pt x="102" y="648"/>
                  </a:lnTo>
                  <a:lnTo>
                    <a:pt x="67" y="630"/>
                  </a:lnTo>
                  <a:lnTo>
                    <a:pt x="39" y="608"/>
                  </a:lnTo>
                  <a:lnTo>
                    <a:pt x="18" y="583"/>
                  </a:lnTo>
                  <a:lnTo>
                    <a:pt x="6" y="554"/>
                  </a:lnTo>
                  <a:lnTo>
                    <a:pt x="0" y="524"/>
                  </a:lnTo>
                  <a:lnTo>
                    <a:pt x="0" y="520"/>
                  </a:lnTo>
                  <a:lnTo>
                    <a:pt x="4" y="487"/>
                  </a:lnTo>
                  <a:lnTo>
                    <a:pt x="16" y="446"/>
                  </a:lnTo>
                  <a:lnTo>
                    <a:pt x="51" y="370"/>
                  </a:lnTo>
                  <a:lnTo>
                    <a:pt x="94" y="299"/>
                  </a:lnTo>
                  <a:lnTo>
                    <a:pt x="147" y="235"/>
                  </a:lnTo>
                  <a:lnTo>
                    <a:pt x="204" y="176"/>
                  </a:lnTo>
                  <a:lnTo>
                    <a:pt x="270" y="125"/>
                  </a:lnTo>
                  <a:lnTo>
                    <a:pt x="341" y="82"/>
                  </a:lnTo>
                  <a:lnTo>
                    <a:pt x="415" y="47"/>
                  </a:lnTo>
                  <a:lnTo>
                    <a:pt x="497" y="21"/>
                  </a:lnTo>
                  <a:lnTo>
                    <a:pt x="581" y="6"/>
                  </a:lnTo>
                  <a:lnTo>
                    <a:pt x="667" y="0"/>
                  </a:lnTo>
                  <a:lnTo>
                    <a:pt x="667" y="0"/>
                  </a:lnTo>
                  <a:lnTo>
                    <a:pt x="759" y="6"/>
                  </a:lnTo>
                  <a:lnTo>
                    <a:pt x="847" y="23"/>
                  </a:lnTo>
                  <a:lnTo>
                    <a:pt x="932" y="53"/>
                  </a:lnTo>
                  <a:lnTo>
                    <a:pt x="1010" y="90"/>
                  </a:lnTo>
                  <a:lnTo>
                    <a:pt x="1082" y="137"/>
                  </a:lnTo>
                  <a:lnTo>
                    <a:pt x="1149" y="194"/>
                  </a:lnTo>
                  <a:lnTo>
                    <a:pt x="1208" y="256"/>
                  </a:lnTo>
                  <a:lnTo>
                    <a:pt x="1258" y="325"/>
                  </a:lnTo>
                  <a:lnTo>
                    <a:pt x="1301" y="401"/>
                  </a:lnTo>
                  <a:lnTo>
                    <a:pt x="1301" y="401"/>
                  </a:lnTo>
                  <a:close/>
                </a:path>
              </a:pathLst>
            </a:custGeom>
            <a:solidFill>
              <a:srgbClr val="6666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BBF6EE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15A45103-FBFB-4CAF-8FB3-6B716063074D}"/>
              </a:ext>
            </a:extLst>
          </p:cNvPr>
          <p:cNvSpPr txBox="1"/>
          <p:nvPr/>
        </p:nvSpPr>
        <p:spPr>
          <a:xfrm>
            <a:off x="2642576" y="2647615"/>
            <a:ext cx="37670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i="1" dirty="0">
                <a:solidFill>
                  <a:schemeClr val="bg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ЗАДАЧИ ПРОЕКТА</a:t>
            </a:r>
          </a:p>
        </p:txBody>
      </p:sp>
      <p:sp>
        <p:nvSpPr>
          <p:cNvPr id="8" name="Freeform 26">
            <a:extLst>
              <a:ext uri="{FF2B5EF4-FFF2-40B4-BE49-F238E27FC236}">
                <a16:creationId xmlns="" xmlns:a16="http://schemas.microsoft.com/office/drawing/2014/main" id="{F886BDD2-3EE7-4FEA-8B36-424255A3C43A}"/>
              </a:ext>
            </a:extLst>
          </p:cNvPr>
          <p:cNvSpPr>
            <a:spLocks/>
          </p:cNvSpPr>
          <p:nvPr/>
        </p:nvSpPr>
        <p:spPr bwMode="gray">
          <a:xfrm rot="14400000">
            <a:off x="4609034" y="1822818"/>
            <a:ext cx="2465388" cy="769938"/>
          </a:xfrm>
          <a:custGeom>
            <a:avLst/>
            <a:gdLst>
              <a:gd name="T0" fmla="*/ 1405 w 1717"/>
              <a:gd name="T1" fmla="*/ 102 h 484"/>
              <a:gd name="T2" fmla="*/ 1540 w 1717"/>
              <a:gd name="T3" fmla="*/ 395 h 484"/>
              <a:gd name="T4" fmla="*/ 1472 w 1717"/>
              <a:gd name="T5" fmla="*/ 369 h 484"/>
              <a:gd name="T6" fmla="*/ 1373 w 1717"/>
              <a:gd name="T7" fmla="*/ 403 h 484"/>
              <a:gd name="T8" fmla="*/ 1274 w 1717"/>
              <a:gd name="T9" fmla="*/ 433 h 484"/>
              <a:gd name="T10" fmla="*/ 1160 w 1717"/>
              <a:gd name="T11" fmla="*/ 458 h 484"/>
              <a:gd name="T12" fmla="*/ 1062 w 1717"/>
              <a:gd name="T13" fmla="*/ 472 h 484"/>
              <a:gd name="T14" fmla="*/ 968 w 1717"/>
              <a:gd name="T15" fmla="*/ 479 h 484"/>
              <a:gd name="T16" fmla="*/ 872 w 1717"/>
              <a:gd name="T17" fmla="*/ 479 h 484"/>
              <a:gd name="T18" fmla="*/ 766 w 1717"/>
              <a:gd name="T19" fmla="*/ 468 h 484"/>
              <a:gd name="T20" fmla="*/ 634 w 1717"/>
              <a:gd name="T21" fmla="*/ 439 h 484"/>
              <a:gd name="T22" fmla="*/ 524 w 1717"/>
              <a:gd name="T23" fmla="*/ 407 h 484"/>
              <a:gd name="T24" fmla="*/ 435 w 1717"/>
              <a:gd name="T25" fmla="*/ 373 h 484"/>
              <a:gd name="T26" fmla="*/ 344 w 1717"/>
              <a:gd name="T27" fmla="*/ 326 h 484"/>
              <a:gd name="T28" fmla="*/ 242 w 1717"/>
              <a:gd name="T29" fmla="*/ 256 h 484"/>
              <a:gd name="T30" fmla="*/ 157 w 1717"/>
              <a:gd name="T31" fmla="*/ 186 h 484"/>
              <a:gd name="T32" fmla="*/ 102 w 1717"/>
              <a:gd name="T33" fmla="*/ 132 h 484"/>
              <a:gd name="T34" fmla="*/ 0 w 1717"/>
              <a:gd name="T35" fmla="*/ 0 h 484"/>
              <a:gd name="T36" fmla="*/ 135 w 1717"/>
              <a:gd name="T37" fmla="*/ 124 h 484"/>
              <a:gd name="T38" fmla="*/ 219 w 1717"/>
              <a:gd name="T39" fmla="*/ 186 h 484"/>
              <a:gd name="T40" fmla="*/ 307 w 1717"/>
              <a:gd name="T41" fmla="*/ 231 h 484"/>
              <a:gd name="T42" fmla="*/ 395 w 1717"/>
              <a:gd name="T43" fmla="*/ 267 h 484"/>
              <a:gd name="T44" fmla="*/ 487 w 1717"/>
              <a:gd name="T45" fmla="*/ 293 h 484"/>
              <a:gd name="T46" fmla="*/ 571 w 1717"/>
              <a:gd name="T47" fmla="*/ 309 h 484"/>
              <a:gd name="T48" fmla="*/ 673 w 1717"/>
              <a:gd name="T49" fmla="*/ 318 h 484"/>
              <a:gd name="T50" fmla="*/ 766 w 1717"/>
              <a:gd name="T51" fmla="*/ 318 h 484"/>
              <a:gd name="T52" fmla="*/ 890 w 1717"/>
              <a:gd name="T53" fmla="*/ 311 h 484"/>
              <a:gd name="T54" fmla="*/ 1000 w 1717"/>
              <a:gd name="T55" fmla="*/ 296 h 484"/>
              <a:gd name="T56" fmla="*/ 1106 w 1717"/>
              <a:gd name="T57" fmla="*/ 274 h 484"/>
              <a:gd name="T58" fmla="*/ 1212 w 1717"/>
              <a:gd name="T59" fmla="*/ 245 h 484"/>
              <a:gd name="T60" fmla="*/ 1318 w 1717"/>
              <a:gd name="T61" fmla="*/ 209 h 484"/>
              <a:gd name="T62" fmla="*/ 1427 w 1717"/>
              <a:gd name="T63" fmla="*/ 153 h 4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717" h="484">
                <a:moveTo>
                  <a:pt x="1427" y="153"/>
                </a:moveTo>
                <a:lnTo>
                  <a:pt x="1405" y="102"/>
                </a:lnTo>
                <a:lnTo>
                  <a:pt x="1716" y="132"/>
                </a:lnTo>
                <a:lnTo>
                  <a:pt x="1540" y="395"/>
                </a:lnTo>
                <a:lnTo>
                  <a:pt x="1519" y="344"/>
                </a:lnTo>
                <a:lnTo>
                  <a:pt x="1472" y="369"/>
                </a:lnTo>
                <a:lnTo>
                  <a:pt x="1413" y="391"/>
                </a:lnTo>
                <a:lnTo>
                  <a:pt x="1373" y="403"/>
                </a:lnTo>
                <a:lnTo>
                  <a:pt x="1328" y="418"/>
                </a:lnTo>
                <a:lnTo>
                  <a:pt x="1274" y="433"/>
                </a:lnTo>
                <a:lnTo>
                  <a:pt x="1219" y="447"/>
                </a:lnTo>
                <a:lnTo>
                  <a:pt x="1160" y="458"/>
                </a:lnTo>
                <a:lnTo>
                  <a:pt x="1117" y="464"/>
                </a:lnTo>
                <a:lnTo>
                  <a:pt x="1062" y="472"/>
                </a:lnTo>
                <a:lnTo>
                  <a:pt x="1007" y="479"/>
                </a:lnTo>
                <a:lnTo>
                  <a:pt x="968" y="479"/>
                </a:lnTo>
                <a:lnTo>
                  <a:pt x="916" y="483"/>
                </a:lnTo>
                <a:lnTo>
                  <a:pt x="872" y="479"/>
                </a:lnTo>
                <a:lnTo>
                  <a:pt x="817" y="475"/>
                </a:lnTo>
                <a:lnTo>
                  <a:pt x="766" y="468"/>
                </a:lnTo>
                <a:lnTo>
                  <a:pt x="701" y="453"/>
                </a:lnTo>
                <a:lnTo>
                  <a:pt x="634" y="439"/>
                </a:lnTo>
                <a:lnTo>
                  <a:pt x="576" y="424"/>
                </a:lnTo>
                <a:lnTo>
                  <a:pt x="524" y="407"/>
                </a:lnTo>
                <a:lnTo>
                  <a:pt x="476" y="391"/>
                </a:lnTo>
                <a:lnTo>
                  <a:pt x="435" y="373"/>
                </a:lnTo>
                <a:lnTo>
                  <a:pt x="384" y="349"/>
                </a:lnTo>
                <a:lnTo>
                  <a:pt x="344" y="326"/>
                </a:lnTo>
                <a:lnTo>
                  <a:pt x="293" y="293"/>
                </a:lnTo>
                <a:lnTo>
                  <a:pt x="242" y="256"/>
                </a:lnTo>
                <a:lnTo>
                  <a:pt x="205" y="226"/>
                </a:lnTo>
                <a:lnTo>
                  <a:pt x="157" y="186"/>
                </a:lnTo>
                <a:lnTo>
                  <a:pt x="124" y="158"/>
                </a:lnTo>
                <a:lnTo>
                  <a:pt x="102" y="132"/>
                </a:lnTo>
                <a:lnTo>
                  <a:pt x="62" y="88"/>
                </a:lnTo>
                <a:lnTo>
                  <a:pt x="0" y="0"/>
                </a:lnTo>
                <a:lnTo>
                  <a:pt x="91" y="88"/>
                </a:lnTo>
                <a:lnTo>
                  <a:pt x="135" y="124"/>
                </a:lnTo>
                <a:lnTo>
                  <a:pt x="175" y="158"/>
                </a:lnTo>
                <a:lnTo>
                  <a:pt x="219" y="186"/>
                </a:lnTo>
                <a:lnTo>
                  <a:pt x="263" y="209"/>
                </a:lnTo>
                <a:lnTo>
                  <a:pt x="307" y="231"/>
                </a:lnTo>
                <a:lnTo>
                  <a:pt x="355" y="253"/>
                </a:lnTo>
                <a:lnTo>
                  <a:pt x="395" y="267"/>
                </a:lnTo>
                <a:lnTo>
                  <a:pt x="439" y="282"/>
                </a:lnTo>
                <a:lnTo>
                  <a:pt x="487" y="293"/>
                </a:lnTo>
                <a:lnTo>
                  <a:pt x="534" y="301"/>
                </a:lnTo>
                <a:lnTo>
                  <a:pt x="571" y="309"/>
                </a:lnTo>
                <a:lnTo>
                  <a:pt x="622" y="312"/>
                </a:lnTo>
                <a:lnTo>
                  <a:pt x="673" y="318"/>
                </a:lnTo>
                <a:lnTo>
                  <a:pt x="718" y="318"/>
                </a:lnTo>
                <a:lnTo>
                  <a:pt x="766" y="318"/>
                </a:lnTo>
                <a:lnTo>
                  <a:pt x="828" y="318"/>
                </a:lnTo>
                <a:lnTo>
                  <a:pt x="890" y="311"/>
                </a:lnTo>
                <a:lnTo>
                  <a:pt x="949" y="304"/>
                </a:lnTo>
                <a:lnTo>
                  <a:pt x="1000" y="296"/>
                </a:lnTo>
                <a:lnTo>
                  <a:pt x="1058" y="285"/>
                </a:lnTo>
                <a:lnTo>
                  <a:pt x="1106" y="274"/>
                </a:lnTo>
                <a:lnTo>
                  <a:pt x="1156" y="260"/>
                </a:lnTo>
                <a:lnTo>
                  <a:pt x="1212" y="245"/>
                </a:lnTo>
                <a:lnTo>
                  <a:pt x="1259" y="231"/>
                </a:lnTo>
                <a:lnTo>
                  <a:pt x="1318" y="209"/>
                </a:lnTo>
                <a:lnTo>
                  <a:pt x="1362" y="190"/>
                </a:lnTo>
                <a:lnTo>
                  <a:pt x="1427" y="153"/>
                </a:lnTo>
              </a:path>
            </a:pathLst>
          </a:custGeom>
          <a:solidFill>
            <a:srgbClr val="6699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Freeform 25">
            <a:extLst>
              <a:ext uri="{FF2B5EF4-FFF2-40B4-BE49-F238E27FC236}">
                <a16:creationId xmlns="" xmlns:a16="http://schemas.microsoft.com/office/drawing/2014/main" id="{BCA4E3B8-85CD-47E5-A982-99CA0DC4D7E4}"/>
              </a:ext>
            </a:extLst>
          </p:cNvPr>
          <p:cNvSpPr>
            <a:spLocks/>
          </p:cNvSpPr>
          <p:nvPr/>
        </p:nvSpPr>
        <p:spPr bwMode="gray">
          <a:xfrm rot="10800000">
            <a:off x="2683514" y="1314073"/>
            <a:ext cx="2466975" cy="769938"/>
          </a:xfrm>
          <a:custGeom>
            <a:avLst/>
            <a:gdLst>
              <a:gd name="T0" fmla="*/ 1405 w 1717"/>
              <a:gd name="T1" fmla="*/ 102 h 484"/>
              <a:gd name="T2" fmla="*/ 1540 w 1717"/>
              <a:gd name="T3" fmla="*/ 395 h 484"/>
              <a:gd name="T4" fmla="*/ 1472 w 1717"/>
              <a:gd name="T5" fmla="*/ 369 h 484"/>
              <a:gd name="T6" fmla="*/ 1373 w 1717"/>
              <a:gd name="T7" fmla="*/ 403 h 484"/>
              <a:gd name="T8" fmla="*/ 1274 w 1717"/>
              <a:gd name="T9" fmla="*/ 433 h 484"/>
              <a:gd name="T10" fmla="*/ 1160 w 1717"/>
              <a:gd name="T11" fmla="*/ 458 h 484"/>
              <a:gd name="T12" fmla="*/ 1062 w 1717"/>
              <a:gd name="T13" fmla="*/ 472 h 484"/>
              <a:gd name="T14" fmla="*/ 968 w 1717"/>
              <a:gd name="T15" fmla="*/ 479 h 484"/>
              <a:gd name="T16" fmla="*/ 872 w 1717"/>
              <a:gd name="T17" fmla="*/ 479 h 484"/>
              <a:gd name="T18" fmla="*/ 766 w 1717"/>
              <a:gd name="T19" fmla="*/ 468 h 484"/>
              <a:gd name="T20" fmla="*/ 634 w 1717"/>
              <a:gd name="T21" fmla="*/ 439 h 484"/>
              <a:gd name="T22" fmla="*/ 524 w 1717"/>
              <a:gd name="T23" fmla="*/ 407 h 484"/>
              <a:gd name="T24" fmla="*/ 435 w 1717"/>
              <a:gd name="T25" fmla="*/ 373 h 484"/>
              <a:gd name="T26" fmla="*/ 344 w 1717"/>
              <a:gd name="T27" fmla="*/ 326 h 484"/>
              <a:gd name="T28" fmla="*/ 242 w 1717"/>
              <a:gd name="T29" fmla="*/ 256 h 484"/>
              <a:gd name="T30" fmla="*/ 157 w 1717"/>
              <a:gd name="T31" fmla="*/ 186 h 484"/>
              <a:gd name="T32" fmla="*/ 102 w 1717"/>
              <a:gd name="T33" fmla="*/ 132 h 484"/>
              <a:gd name="T34" fmla="*/ 0 w 1717"/>
              <a:gd name="T35" fmla="*/ 0 h 484"/>
              <a:gd name="T36" fmla="*/ 135 w 1717"/>
              <a:gd name="T37" fmla="*/ 124 h 484"/>
              <a:gd name="T38" fmla="*/ 219 w 1717"/>
              <a:gd name="T39" fmla="*/ 186 h 484"/>
              <a:gd name="T40" fmla="*/ 307 w 1717"/>
              <a:gd name="T41" fmla="*/ 231 h 484"/>
              <a:gd name="T42" fmla="*/ 395 w 1717"/>
              <a:gd name="T43" fmla="*/ 267 h 484"/>
              <a:gd name="T44" fmla="*/ 487 w 1717"/>
              <a:gd name="T45" fmla="*/ 293 h 484"/>
              <a:gd name="T46" fmla="*/ 571 w 1717"/>
              <a:gd name="T47" fmla="*/ 309 h 484"/>
              <a:gd name="T48" fmla="*/ 673 w 1717"/>
              <a:gd name="T49" fmla="*/ 318 h 484"/>
              <a:gd name="T50" fmla="*/ 766 w 1717"/>
              <a:gd name="T51" fmla="*/ 318 h 484"/>
              <a:gd name="T52" fmla="*/ 890 w 1717"/>
              <a:gd name="T53" fmla="*/ 311 h 484"/>
              <a:gd name="T54" fmla="*/ 1000 w 1717"/>
              <a:gd name="T55" fmla="*/ 296 h 484"/>
              <a:gd name="T56" fmla="*/ 1106 w 1717"/>
              <a:gd name="T57" fmla="*/ 274 h 484"/>
              <a:gd name="T58" fmla="*/ 1212 w 1717"/>
              <a:gd name="T59" fmla="*/ 245 h 484"/>
              <a:gd name="T60" fmla="*/ 1318 w 1717"/>
              <a:gd name="T61" fmla="*/ 209 h 484"/>
              <a:gd name="T62" fmla="*/ 1427 w 1717"/>
              <a:gd name="T63" fmla="*/ 153 h 4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717" h="484">
                <a:moveTo>
                  <a:pt x="1427" y="153"/>
                </a:moveTo>
                <a:lnTo>
                  <a:pt x="1405" y="102"/>
                </a:lnTo>
                <a:lnTo>
                  <a:pt x="1716" y="132"/>
                </a:lnTo>
                <a:lnTo>
                  <a:pt x="1540" y="395"/>
                </a:lnTo>
                <a:lnTo>
                  <a:pt x="1519" y="344"/>
                </a:lnTo>
                <a:lnTo>
                  <a:pt x="1472" y="369"/>
                </a:lnTo>
                <a:lnTo>
                  <a:pt x="1413" y="391"/>
                </a:lnTo>
                <a:lnTo>
                  <a:pt x="1373" y="403"/>
                </a:lnTo>
                <a:lnTo>
                  <a:pt x="1328" y="418"/>
                </a:lnTo>
                <a:lnTo>
                  <a:pt x="1274" y="433"/>
                </a:lnTo>
                <a:lnTo>
                  <a:pt x="1219" y="447"/>
                </a:lnTo>
                <a:lnTo>
                  <a:pt x="1160" y="458"/>
                </a:lnTo>
                <a:lnTo>
                  <a:pt x="1117" y="464"/>
                </a:lnTo>
                <a:lnTo>
                  <a:pt x="1062" y="472"/>
                </a:lnTo>
                <a:lnTo>
                  <a:pt x="1007" y="479"/>
                </a:lnTo>
                <a:lnTo>
                  <a:pt x="968" y="479"/>
                </a:lnTo>
                <a:lnTo>
                  <a:pt x="916" y="483"/>
                </a:lnTo>
                <a:lnTo>
                  <a:pt x="872" y="479"/>
                </a:lnTo>
                <a:lnTo>
                  <a:pt x="817" y="475"/>
                </a:lnTo>
                <a:lnTo>
                  <a:pt x="766" y="468"/>
                </a:lnTo>
                <a:lnTo>
                  <a:pt x="701" y="453"/>
                </a:lnTo>
                <a:lnTo>
                  <a:pt x="634" y="439"/>
                </a:lnTo>
                <a:lnTo>
                  <a:pt x="576" y="424"/>
                </a:lnTo>
                <a:lnTo>
                  <a:pt x="524" y="407"/>
                </a:lnTo>
                <a:lnTo>
                  <a:pt x="476" y="391"/>
                </a:lnTo>
                <a:lnTo>
                  <a:pt x="435" y="373"/>
                </a:lnTo>
                <a:lnTo>
                  <a:pt x="384" y="349"/>
                </a:lnTo>
                <a:lnTo>
                  <a:pt x="344" y="326"/>
                </a:lnTo>
                <a:lnTo>
                  <a:pt x="293" y="293"/>
                </a:lnTo>
                <a:lnTo>
                  <a:pt x="242" y="256"/>
                </a:lnTo>
                <a:lnTo>
                  <a:pt x="205" y="226"/>
                </a:lnTo>
                <a:lnTo>
                  <a:pt x="157" y="186"/>
                </a:lnTo>
                <a:lnTo>
                  <a:pt x="124" y="158"/>
                </a:lnTo>
                <a:lnTo>
                  <a:pt x="102" y="132"/>
                </a:lnTo>
                <a:lnTo>
                  <a:pt x="62" y="88"/>
                </a:lnTo>
                <a:lnTo>
                  <a:pt x="0" y="0"/>
                </a:lnTo>
                <a:lnTo>
                  <a:pt x="91" y="88"/>
                </a:lnTo>
                <a:lnTo>
                  <a:pt x="135" y="124"/>
                </a:lnTo>
                <a:lnTo>
                  <a:pt x="175" y="158"/>
                </a:lnTo>
                <a:lnTo>
                  <a:pt x="219" y="186"/>
                </a:lnTo>
                <a:lnTo>
                  <a:pt x="263" y="209"/>
                </a:lnTo>
                <a:lnTo>
                  <a:pt x="307" y="231"/>
                </a:lnTo>
                <a:lnTo>
                  <a:pt x="355" y="253"/>
                </a:lnTo>
                <a:lnTo>
                  <a:pt x="395" y="267"/>
                </a:lnTo>
                <a:lnTo>
                  <a:pt x="439" y="282"/>
                </a:lnTo>
                <a:lnTo>
                  <a:pt x="487" y="293"/>
                </a:lnTo>
                <a:lnTo>
                  <a:pt x="534" y="301"/>
                </a:lnTo>
                <a:lnTo>
                  <a:pt x="571" y="309"/>
                </a:lnTo>
                <a:lnTo>
                  <a:pt x="622" y="312"/>
                </a:lnTo>
                <a:lnTo>
                  <a:pt x="673" y="318"/>
                </a:lnTo>
                <a:lnTo>
                  <a:pt x="718" y="318"/>
                </a:lnTo>
                <a:lnTo>
                  <a:pt x="766" y="318"/>
                </a:lnTo>
                <a:lnTo>
                  <a:pt x="828" y="318"/>
                </a:lnTo>
                <a:lnTo>
                  <a:pt x="890" y="311"/>
                </a:lnTo>
                <a:lnTo>
                  <a:pt x="949" y="304"/>
                </a:lnTo>
                <a:lnTo>
                  <a:pt x="1000" y="296"/>
                </a:lnTo>
                <a:lnTo>
                  <a:pt x="1058" y="285"/>
                </a:lnTo>
                <a:lnTo>
                  <a:pt x="1106" y="274"/>
                </a:lnTo>
                <a:lnTo>
                  <a:pt x="1156" y="260"/>
                </a:lnTo>
                <a:lnTo>
                  <a:pt x="1212" y="245"/>
                </a:lnTo>
                <a:lnTo>
                  <a:pt x="1259" y="231"/>
                </a:lnTo>
                <a:lnTo>
                  <a:pt x="1318" y="209"/>
                </a:lnTo>
                <a:lnTo>
                  <a:pt x="1362" y="190"/>
                </a:lnTo>
                <a:lnTo>
                  <a:pt x="1427" y="153"/>
                </a:lnTo>
              </a:path>
            </a:pathLst>
          </a:cu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" name="Freeform 24">
            <a:extLst>
              <a:ext uri="{FF2B5EF4-FFF2-40B4-BE49-F238E27FC236}">
                <a16:creationId xmlns="" xmlns:a16="http://schemas.microsoft.com/office/drawing/2014/main" id="{27DAED7D-8B9B-42CC-9AE7-ED8EA87C698C}"/>
              </a:ext>
            </a:extLst>
          </p:cNvPr>
          <p:cNvSpPr>
            <a:spLocks/>
          </p:cNvSpPr>
          <p:nvPr/>
        </p:nvSpPr>
        <p:spPr bwMode="gray">
          <a:xfrm rot="7200000">
            <a:off x="1417590" y="2648974"/>
            <a:ext cx="2465388" cy="769938"/>
          </a:xfrm>
          <a:custGeom>
            <a:avLst/>
            <a:gdLst>
              <a:gd name="T0" fmla="*/ 1405 w 1717"/>
              <a:gd name="T1" fmla="*/ 102 h 484"/>
              <a:gd name="T2" fmla="*/ 1540 w 1717"/>
              <a:gd name="T3" fmla="*/ 395 h 484"/>
              <a:gd name="T4" fmla="*/ 1472 w 1717"/>
              <a:gd name="T5" fmla="*/ 369 h 484"/>
              <a:gd name="T6" fmla="*/ 1373 w 1717"/>
              <a:gd name="T7" fmla="*/ 403 h 484"/>
              <a:gd name="T8" fmla="*/ 1274 w 1717"/>
              <a:gd name="T9" fmla="*/ 433 h 484"/>
              <a:gd name="T10" fmla="*/ 1160 w 1717"/>
              <a:gd name="T11" fmla="*/ 458 h 484"/>
              <a:gd name="T12" fmla="*/ 1062 w 1717"/>
              <a:gd name="T13" fmla="*/ 472 h 484"/>
              <a:gd name="T14" fmla="*/ 968 w 1717"/>
              <a:gd name="T15" fmla="*/ 479 h 484"/>
              <a:gd name="T16" fmla="*/ 872 w 1717"/>
              <a:gd name="T17" fmla="*/ 479 h 484"/>
              <a:gd name="T18" fmla="*/ 766 w 1717"/>
              <a:gd name="T19" fmla="*/ 468 h 484"/>
              <a:gd name="T20" fmla="*/ 634 w 1717"/>
              <a:gd name="T21" fmla="*/ 439 h 484"/>
              <a:gd name="T22" fmla="*/ 524 w 1717"/>
              <a:gd name="T23" fmla="*/ 407 h 484"/>
              <a:gd name="T24" fmla="*/ 435 w 1717"/>
              <a:gd name="T25" fmla="*/ 373 h 484"/>
              <a:gd name="T26" fmla="*/ 344 w 1717"/>
              <a:gd name="T27" fmla="*/ 326 h 484"/>
              <a:gd name="T28" fmla="*/ 242 w 1717"/>
              <a:gd name="T29" fmla="*/ 256 h 484"/>
              <a:gd name="T30" fmla="*/ 157 w 1717"/>
              <a:gd name="T31" fmla="*/ 186 h 484"/>
              <a:gd name="T32" fmla="*/ 102 w 1717"/>
              <a:gd name="T33" fmla="*/ 132 h 484"/>
              <a:gd name="T34" fmla="*/ 0 w 1717"/>
              <a:gd name="T35" fmla="*/ 0 h 484"/>
              <a:gd name="T36" fmla="*/ 135 w 1717"/>
              <a:gd name="T37" fmla="*/ 124 h 484"/>
              <a:gd name="T38" fmla="*/ 219 w 1717"/>
              <a:gd name="T39" fmla="*/ 186 h 484"/>
              <a:gd name="T40" fmla="*/ 307 w 1717"/>
              <a:gd name="T41" fmla="*/ 231 h 484"/>
              <a:gd name="T42" fmla="*/ 395 w 1717"/>
              <a:gd name="T43" fmla="*/ 267 h 484"/>
              <a:gd name="T44" fmla="*/ 487 w 1717"/>
              <a:gd name="T45" fmla="*/ 293 h 484"/>
              <a:gd name="T46" fmla="*/ 571 w 1717"/>
              <a:gd name="T47" fmla="*/ 309 h 484"/>
              <a:gd name="T48" fmla="*/ 673 w 1717"/>
              <a:gd name="T49" fmla="*/ 318 h 484"/>
              <a:gd name="T50" fmla="*/ 766 w 1717"/>
              <a:gd name="T51" fmla="*/ 318 h 484"/>
              <a:gd name="T52" fmla="*/ 890 w 1717"/>
              <a:gd name="T53" fmla="*/ 311 h 484"/>
              <a:gd name="T54" fmla="*/ 1000 w 1717"/>
              <a:gd name="T55" fmla="*/ 296 h 484"/>
              <a:gd name="T56" fmla="*/ 1106 w 1717"/>
              <a:gd name="T57" fmla="*/ 274 h 484"/>
              <a:gd name="T58" fmla="*/ 1212 w 1717"/>
              <a:gd name="T59" fmla="*/ 245 h 484"/>
              <a:gd name="T60" fmla="*/ 1318 w 1717"/>
              <a:gd name="T61" fmla="*/ 209 h 484"/>
              <a:gd name="T62" fmla="*/ 1427 w 1717"/>
              <a:gd name="T63" fmla="*/ 153 h 4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717" h="484">
                <a:moveTo>
                  <a:pt x="1427" y="153"/>
                </a:moveTo>
                <a:lnTo>
                  <a:pt x="1405" y="102"/>
                </a:lnTo>
                <a:lnTo>
                  <a:pt x="1716" y="132"/>
                </a:lnTo>
                <a:lnTo>
                  <a:pt x="1540" y="395"/>
                </a:lnTo>
                <a:lnTo>
                  <a:pt x="1519" y="344"/>
                </a:lnTo>
                <a:lnTo>
                  <a:pt x="1472" y="369"/>
                </a:lnTo>
                <a:lnTo>
                  <a:pt x="1413" y="391"/>
                </a:lnTo>
                <a:lnTo>
                  <a:pt x="1373" y="403"/>
                </a:lnTo>
                <a:lnTo>
                  <a:pt x="1328" y="418"/>
                </a:lnTo>
                <a:lnTo>
                  <a:pt x="1274" y="433"/>
                </a:lnTo>
                <a:lnTo>
                  <a:pt x="1219" y="447"/>
                </a:lnTo>
                <a:lnTo>
                  <a:pt x="1160" y="458"/>
                </a:lnTo>
                <a:lnTo>
                  <a:pt x="1117" y="464"/>
                </a:lnTo>
                <a:lnTo>
                  <a:pt x="1062" y="472"/>
                </a:lnTo>
                <a:lnTo>
                  <a:pt x="1007" y="479"/>
                </a:lnTo>
                <a:lnTo>
                  <a:pt x="968" y="479"/>
                </a:lnTo>
                <a:lnTo>
                  <a:pt x="916" y="483"/>
                </a:lnTo>
                <a:lnTo>
                  <a:pt x="872" y="479"/>
                </a:lnTo>
                <a:lnTo>
                  <a:pt x="817" y="475"/>
                </a:lnTo>
                <a:lnTo>
                  <a:pt x="766" y="468"/>
                </a:lnTo>
                <a:lnTo>
                  <a:pt x="701" y="453"/>
                </a:lnTo>
                <a:lnTo>
                  <a:pt x="634" y="439"/>
                </a:lnTo>
                <a:lnTo>
                  <a:pt x="576" y="424"/>
                </a:lnTo>
                <a:lnTo>
                  <a:pt x="524" y="407"/>
                </a:lnTo>
                <a:lnTo>
                  <a:pt x="476" y="391"/>
                </a:lnTo>
                <a:lnTo>
                  <a:pt x="435" y="373"/>
                </a:lnTo>
                <a:lnTo>
                  <a:pt x="384" y="349"/>
                </a:lnTo>
                <a:lnTo>
                  <a:pt x="344" y="326"/>
                </a:lnTo>
                <a:lnTo>
                  <a:pt x="293" y="293"/>
                </a:lnTo>
                <a:lnTo>
                  <a:pt x="242" y="256"/>
                </a:lnTo>
                <a:lnTo>
                  <a:pt x="205" y="226"/>
                </a:lnTo>
                <a:lnTo>
                  <a:pt x="157" y="186"/>
                </a:lnTo>
                <a:lnTo>
                  <a:pt x="124" y="158"/>
                </a:lnTo>
                <a:lnTo>
                  <a:pt x="102" y="132"/>
                </a:lnTo>
                <a:lnTo>
                  <a:pt x="62" y="88"/>
                </a:lnTo>
                <a:lnTo>
                  <a:pt x="0" y="0"/>
                </a:lnTo>
                <a:lnTo>
                  <a:pt x="91" y="88"/>
                </a:lnTo>
                <a:lnTo>
                  <a:pt x="135" y="124"/>
                </a:lnTo>
                <a:lnTo>
                  <a:pt x="175" y="158"/>
                </a:lnTo>
                <a:lnTo>
                  <a:pt x="219" y="186"/>
                </a:lnTo>
                <a:lnTo>
                  <a:pt x="263" y="209"/>
                </a:lnTo>
                <a:lnTo>
                  <a:pt x="307" y="231"/>
                </a:lnTo>
                <a:lnTo>
                  <a:pt x="355" y="253"/>
                </a:lnTo>
                <a:lnTo>
                  <a:pt x="395" y="267"/>
                </a:lnTo>
                <a:lnTo>
                  <a:pt x="439" y="282"/>
                </a:lnTo>
                <a:lnTo>
                  <a:pt x="487" y="293"/>
                </a:lnTo>
                <a:lnTo>
                  <a:pt x="534" y="301"/>
                </a:lnTo>
                <a:lnTo>
                  <a:pt x="571" y="309"/>
                </a:lnTo>
                <a:lnTo>
                  <a:pt x="622" y="312"/>
                </a:lnTo>
                <a:lnTo>
                  <a:pt x="673" y="318"/>
                </a:lnTo>
                <a:lnTo>
                  <a:pt x="718" y="318"/>
                </a:lnTo>
                <a:lnTo>
                  <a:pt x="766" y="318"/>
                </a:lnTo>
                <a:lnTo>
                  <a:pt x="828" y="318"/>
                </a:lnTo>
                <a:lnTo>
                  <a:pt x="890" y="311"/>
                </a:lnTo>
                <a:lnTo>
                  <a:pt x="949" y="304"/>
                </a:lnTo>
                <a:lnTo>
                  <a:pt x="1000" y="296"/>
                </a:lnTo>
                <a:lnTo>
                  <a:pt x="1058" y="285"/>
                </a:lnTo>
                <a:lnTo>
                  <a:pt x="1106" y="274"/>
                </a:lnTo>
                <a:lnTo>
                  <a:pt x="1156" y="260"/>
                </a:lnTo>
                <a:lnTo>
                  <a:pt x="1212" y="245"/>
                </a:lnTo>
                <a:lnTo>
                  <a:pt x="1259" y="231"/>
                </a:lnTo>
                <a:lnTo>
                  <a:pt x="1318" y="209"/>
                </a:lnTo>
                <a:lnTo>
                  <a:pt x="1362" y="190"/>
                </a:lnTo>
                <a:lnTo>
                  <a:pt x="1427" y="153"/>
                </a:lnTo>
              </a:path>
            </a:pathLst>
          </a:custGeom>
          <a:solidFill>
            <a:srgbClr val="99CC00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" name="Freeform 23">
            <a:extLst>
              <a:ext uri="{FF2B5EF4-FFF2-40B4-BE49-F238E27FC236}">
                <a16:creationId xmlns="" xmlns:a16="http://schemas.microsoft.com/office/drawing/2014/main" id="{E96E7ECC-500C-4E33-9381-E8167B4E6A9E}"/>
              </a:ext>
            </a:extLst>
          </p:cNvPr>
          <p:cNvSpPr>
            <a:spLocks/>
          </p:cNvSpPr>
          <p:nvPr/>
        </p:nvSpPr>
        <p:spPr bwMode="gray">
          <a:xfrm rot="3600000">
            <a:off x="2047261" y="4304061"/>
            <a:ext cx="2465388" cy="769938"/>
          </a:xfrm>
          <a:custGeom>
            <a:avLst/>
            <a:gdLst>
              <a:gd name="T0" fmla="*/ 1405 w 1717"/>
              <a:gd name="T1" fmla="*/ 102 h 484"/>
              <a:gd name="T2" fmla="*/ 1540 w 1717"/>
              <a:gd name="T3" fmla="*/ 395 h 484"/>
              <a:gd name="T4" fmla="*/ 1472 w 1717"/>
              <a:gd name="T5" fmla="*/ 369 h 484"/>
              <a:gd name="T6" fmla="*/ 1373 w 1717"/>
              <a:gd name="T7" fmla="*/ 403 h 484"/>
              <a:gd name="T8" fmla="*/ 1274 w 1717"/>
              <a:gd name="T9" fmla="*/ 433 h 484"/>
              <a:gd name="T10" fmla="*/ 1160 w 1717"/>
              <a:gd name="T11" fmla="*/ 458 h 484"/>
              <a:gd name="T12" fmla="*/ 1062 w 1717"/>
              <a:gd name="T13" fmla="*/ 472 h 484"/>
              <a:gd name="T14" fmla="*/ 968 w 1717"/>
              <a:gd name="T15" fmla="*/ 479 h 484"/>
              <a:gd name="T16" fmla="*/ 872 w 1717"/>
              <a:gd name="T17" fmla="*/ 479 h 484"/>
              <a:gd name="T18" fmla="*/ 766 w 1717"/>
              <a:gd name="T19" fmla="*/ 468 h 484"/>
              <a:gd name="T20" fmla="*/ 634 w 1717"/>
              <a:gd name="T21" fmla="*/ 439 h 484"/>
              <a:gd name="T22" fmla="*/ 524 w 1717"/>
              <a:gd name="T23" fmla="*/ 407 h 484"/>
              <a:gd name="T24" fmla="*/ 435 w 1717"/>
              <a:gd name="T25" fmla="*/ 373 h 484"/>
              <a:gd name="T26" fmla="*/ 344 w 1717"/>
              <a:gd name="T27" fmla="*/ 326 h 484"/>
              <a:gd name="T28" fmla="*/ 242 w 1717"/>
              <a:gd name="T29" fmla="*/ 256 h 484"/>
              <a:gd name="T30" fmla="*/ 157 w 1717"/>
              <a:gd name="T31" fmla="*/ 186 h 484"/>
              <a:gd name="T32" fmla="*/ 102 w 1717"/>
              <a:gd name="T33" fmla="*/ 132 h 484"/>
              <a:gd name="T34" fmla="*/ 0 w 1717"/>
              <a:gd name="T35" fmla="*/ 0 h 484"/>
              <a:gd name="T36" fmla="*/ 135 w 1717"/>
              <a:gd name="T37" fmla="*/ 124 h 484"/>
              <a:gd name="T38" fmla="*/ 219 w 1717"/>
              <a:gd name="T39" fmla="*/ 186 h 484"/>
              <a:gd name="T40" fmla="*/ 307 w 1717"/>
              <a:gd name="T41" fmla="*/ 231 h 484"/>
              <a:gd name="T42" fmla="*/ 395 w 1717"/>
              <a:gd name="T43" fmla="*/ 267 h 484"/>
              <a:gd name="T44" fmla="*/ 487 w 1717"/>
              <a:gd name="T45" fmla="*/ 293 h 484"/>
              <a:gd name="T46" fmla="*/ 571 w 1717"/>
              <a:gd name="T47" fmla="*/ 309 h 484"/>
              <a:gd name="T48" fmla="*/ 673 w 1717"/>
              <a:gd name="T49" fmla="*/ 318 h 484"/>
              <a:gd name="T50" fmla="*/ 766 w 1717"/>
              <a:gd name="T51" fmla="*/ 318 h 484"/>
              <a:gd name="T52" fmla="*/ 890 w 1717"/>
              <a:gd name="T53" fmla="*/ 311 h 484"/>
              <a:gd name="T54" fmla="*/ 1000 w 1717"/>
              <a:gd name="T55" fmla="*/ 296 h 484"/>
              <a:gd name="T56" fmla="*/ 1106 w 1717"/>
              <a:gd name="T57" fmla="*/ 274 h 484"/>
              <a:gd name="T58" fmla="*/ 1212 w 1717"/>
              <a:gd name="T59" fmla="*/ 245 h 484"/>
              <a:gd name="T60" fmla="*/ 1318 w 1717"/>
              <a:gd name="T61" fmla="*/ 209 h 484"/>
              <a:gd name="T62" fmla="*/ 1427 w 1717"/>
              <a:gd name="T63" fmla="*/ 153 h 4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717" h="484">
                <a:moveTo>
                  <a:pt x="1427" y="153"/>
                </a:moveTo>
                <a:lnTo>
                  <a:pt x="1405" y="102"/>
                </a:lnTo>
                <a:lnTo>
                  <a:pt x="1716" y="132"/>
                </a:lnTo>
                <a:lnTo>
                  <a:pt x="1540" y="395"/>
                </a:lnTo>
                <a:lnTo>
                  <a:pt x="1519" y="344"/>
                </a:lnTo>
                <a:lnTo>
                  <a:pt x="1472" y="369"/>
                </a:lnTo>
                <a:lnTo>
                  <a:pt x="1413" y="391"/>
                </a:lnTo>
                <a:lnTo>
                  <a:pt x="1373" y="403"/>
                </a:lnTo>
                <a:lnTo>
                  <a:pt x="1328" y="418"/>
                </a:lnTo>
                <a:lnTo>
                  <a:pt x="1274" y="433"/>
                </a:lnTo>
                <a:lnTo>
                  <a:pt x="1219" y="447"/>
                </a:lnTo>
                <a:lnTo>
                  <a:pt x="1160" y="458"/>
                </a:lnTo>
                <a:lnTo>
                  <a:pt x="1117" y="464"/>
                </a:lnTo>
                <a:lnTo>
                  <a:pt x="1062" y="472"/>
                </a:lnTo>
                <a:lnTo>
                  <a:pt x="1007" y="479"/>
                </a:lnTo>
                <a:lnTo>
                  <a:pt x="968" y="479"/>
                </a:lnTo>
                <a:lnTo>
                  <a:pt x="916" y="483"/>
                </a:lnTo>
                <a:lnTo>
                  <a:pt x="872" y="479"/>
                </a:lnTo>
                <a:lnTo>
                  <a:pt x="817" y="475"/>
                </a:lnTo>
                <a:lnTo>
                  <a:pt x="766" y="468"/>
                </a:lnTo>
                <a:lnTo>
                  <a:pt x="701" y="453"/>
                </a:lnTo>
                <a:lnTo>
                  <a:pt x="634" y="439"/>
                </a:lnTo>
                <a:lnTo>
                  <a:pt x="576" y="424"/>
                </a:lnTo>
                <a:lnTo>
                  <a:pt x="524" y="407"/>
                </a:lnTo>
                <a:lnTo>
                  <a:pt x="476" y="391"/>
                </a:lnTo>
                <a:lnTo>
                  <a:pt x="435" y="373"/>
                </a:lnTo>
                <a:lnTo>
                  <a:pt x="384" y="349"/>
                </a:lnTo>
                <a:lnTo>
                  <a:pt x="344" y="326"/>
                </a:lnTo>
                <a:lnTo>
                  <a:pt x="293" y="293"/>
                </a:lnTo>
                <a:lnTo>
                  <a:pt x="242" y="256"/>
                </a:lnTo>
                <a:lnTo>
                  <a:pt x="205" y="226"/>
                </a:lnTo>
                <a:lnTo>
                  <a:pt x="157" y="186"/>
                </a:lnTo>
                <a:lnTo>
                  <a:pt x="124" y="158"/>
                </a:lnTo>
                <a:lnTo>
                  <a:pt x="102" y="132"/>
                </a:lnTo>
                <a:lnTo>
                  <a:pt x="62" y="88"/>
                </a:lnTo>
                <a:lnTo>
                  <a:pt x="0" y="0"/>
                </a:lnTo>
                <a:lnTo>
                  <a:pt x="91" y="88"/>
                </a:lnTo>
                <a:lnTo>
                  <a:pt x="135" y="124"/>
                </a:lnTo>
                <a:lnTo>
                  <a:pt x="175" y="158"/>
                </a:lnTo>
                <a:lnTo>
                  <a:pt x="219" y="186"/>
                </a:lnTo>
                <a:lnTo>
                  <a:pt x="263" y="209"/>
                </a:lnTo>
                <a:lnTo>
                  <a:pt x="307" y="231"/>
                </a:lnTo>
                <a:lnTo>
                  <a:pt x="355" y="253"/>
                </a:lnTo>
                <a:lnTo>
                  <a:pt x="395" y="267"/>
                </a:lnTo>
                <a:lnTo>
                  <a:pt x="439" y="282"/>
                </a:lnTo>
                <a:lnTo>
                  <a:pt x="487" y="293"/>
                </a:lnTo>
                <a:lnTo>
                  <a:pt x="534" y="301"/>
                </a:lnTo>
                <a:lnTo>
                  <a:pt x="571" y="309"/>
                </a:lnTo>
                <a:lnTo>
                  <a:pt x="622" y="312"/>
                </a:lnTo>
                <a:lnTo>
                  <a:pt x="673" y="318"/>
                </a:lnTo>
                <a:lnTo>
                  <a:pt x="718" y="318"/>
                </a:lnTo>
                <a:lnTo>
                  <a:pt x="766" y="318"/>
                </a:lnTo>
                <a:lnTo>
                  <a:pt x="828" y="318"/>
                </a:lnTo>
                <a:lnTo>
                  <a:pt x="890" y="311"/>
                </a:lnTo>
                <a:lnTo>
                  <a:pt x="949" y="304"/>
                </a:lnTo>
                <a:lnTo>
                  <a:pt x="1000" y="296"/>
                </a:lnTo>
                <a:lnTo>
                  <a:pt x="1058" y="285"/>
                </a:lnTo>
                <a:lnTo>
                  <a:pt x="1106" y="274"/>
                </a:lnTo>
                <a:lnTo>
                  <a:pt x="1156" y="260"/>
                </a:lnTo>
                <a:lnTo>
                  <a:pt x="1212" y="245"/>
                </a:lnTo>
                <a:lnTo>
                  <a:pt x="1259" y="231"/>
                </a:lnTo>
                <a:lnTo>
                  <a:pt x="1318" y="209"/>
                </a:lnTo>
                <a:lnTo>
                  <a:pt x="1362" y="190"/>
                </a:lnTo>
                <a:lnTo>
                  <a:pt x="1427" y="153"/>
                </a:lnTo>
              </a:path>
            </a:pathLst>
          </a:custGeom>
          <a:solidFill>
            <a:srgbClr val="FF9966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" name="Freeform 22">
            <a:extLst>
              <a:ext uri="{FF2B5EF4-FFF2-40B4-BE49-F238E27FC236}">
                <a16:creationId xmlns="" xmlns:a16="http://schemas.microsoft.com/office/drawing/2014/main" id="{F6540A85-2E56-48A2-9C4D-094FFD913080}"/>
              </a:ext>
            </a:extLst>
          </p:cNvPr>
          <p:cNvSpPr>
            <a:spLocks/>
          </p:cNvSpPr>
          <p:nvPr/>
        </p:nvSpPr>
        <p:spPr bwMode="gray">
          <a:xfrm>
            <a:off x="4264598" y="4775740"/>
            <a:ext cx="2466975" cy="771525"/>
          </a:xfrm>
          <a:custGeom>
            <a:avLst/>
            <a:gdLst>
              <a:gd name="T0" fmla="*/ 1405 w 1717"/>
              <a:gd name="T1" fmla="*/ 102 h 484"/>
              <a:gd name="T2" fmla="*/ 1540 w 1717"/>
              <a:gd name="T3" fmla="*/ 395 h 484"/>
              <a:gd name="T4" fmla="*/ 1472 w 1717"/>
              <a:gd name="T5" fmla="*/ 369 h 484"/>
              <a:gd name="T6" fmla="*/ 1373 w 1717"/>
              <a:gd name="T7" fmla="*/ 403 h 484"/>
              <a:gd name="T8" fmla="*/ 1274 w 1717"/>
              <a:gd name="T9" fmla="*/ 433 h 484"/>
              <a:gd name="T10" fmla="*/ 1160 w 1717"/>
              <a:gd name="T11" fmla="*/ 458 h 484"/>
              <a:gd name="T12" fmla="*/ 1062 w 1717"/>
              <a:gd name="T13" fmla="*/ 472 h 484"/>
              <a:gd name="T14" fmla="*/ 968 w 1717"/>
              <a:gd name="T15" fmla="*/ 479 h 484"/>
              <a:gd name="T16" fmla="*/ 872 w 1717"/>
              <a:gd name="T17" fmla="*/ 479 h 484"/>
              <a:gd name="T18" fmla="*/ 766 w 1717"/>
              <a:gd name="T19" fmla="*/ 468 h 484"/>
              <a:gd name="T20" fmla="*/ 634 w 1717"/>
              <a:gd name="T21" fmla="*/ 439 h 484"/>
              <a:gd name="T22" fmla="*/ 524 w 1717"/>
              <a:gd name="T23" fmla="*/ 407 h 484"/>
              <a:gd name="T24" fmla="*/ 435 w 1717"/>
              <a:gd name="T25" fmla="*/ 373 h 484"/>
              <a:gd name="T26" fmla="*/ 344 w 1717"/>
              <a:gd name="T27" fmla="*/ 326 h 484"/>
              <a:gd name="T28" fmla="*/ 242 w 1717"/>
              <a:gd name="T29" fmla="*/ 256 h 484"/>
              <a:gd name="T30" fmla="*/ 157 w 1717"/>
              <a:gd name="T31" fmla="*/ 186 h 484"/>
              <a:gd name="T32" fmla="*/ 102 w 1717"/>
              <a:gd name="T33" fmla="*/ 132 h 484"/>
              <a:gd name="T34" fmla="*/ 0 w 1717"/>
              <a:gd name="T35" fmla="*/ 0 h 484"/>
              <a:gd name="T36" fmla="*/ 135 w 1717"/>
              <a:gd name="T37" fmla="*/ 124 h 484"/>
              <a:gd name="T38" fmla="*/ 219 w 1717"/>
              <a:gd name="T39" fmla="*/ 186 h 484"/>
              <a:gd name="T40" fmla="*/ 307 w 1717"/>
              <a:gd name="T41" fmla="*/ 231 h 484"/>
              <a:gd name="T42" fmla="*/ 395 w 1717"/>
              <a:gd name="T43" fmla="*/ 267 h 484"/>
              <a:gd name="T44" fmla="*/ 487 w 1717"/>
              <a:gd name="T45" fmla="*/ 293 h 484"/>
              <a:gd name="T46" fmla="*/ 571 w 1717"/>
              <a:gd name="T47" fmla="*/ 309 h 484"/>
              <a:gd name="T48" fmla="*/ 673 w 1717"/>
              <a:gd name="T49" fmla="*/ 318 h 484"/>
              <a:gd name="T50" fmla="*/ 766 w 1717"/>
              <a:gd name="T51" fmla="*/ 318 h 484"/>
              <a:gd name="T52" fmla="*/ 890 w 1717"/>
              <a:gd name="T53" fmla="*/ 311 h 484"/>
              <a:gd name="T54" fmla="*/ 1000 w 1717"/>
              <a:gd name="T55" fmla="*/ 296 h 484"/>
              <a:gd name="T56" fmla="*/ 1106 w 1717"/>
              <a:gd name="T57" fmla="*/ 274 h 484"/>
              <a:gd name="T58" fmla="*/ 1212 w 1717"/>
              <a:gd name="T59" fmla="*/ 245 h 484"/>
              <a:gd name="T60" fmla="*/ 1318 w 1717"/>
              <a:gd name="T61" fmla="*/ 209 h 484"/>
              <a:gd name="T62" fmla="*/ 1427 w 1717"/>
              <a:gd name="T63" fmla="*/ 153 h 4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717" h="484">
                <a:moveTo>
                  <a:pt x="1427" y="153"/>
                </a:moveTo>
                <a:lnTo>
                  <a:pt x="1405" y="102"/>
                </a:lnTo>
                <a:lnTo>
                  <a:pt x="1716" y="132"/>
                </a:lnTo>
                <a:lnTo>
                  <a:pt x="1540" y="395"/>
                </a:lnTo>
                <a:lnTo>
                  <a:pt x="1519" y="344"/>
                </a:lnTo>
                <a:lnTo>
                  <a:pt x="1472" y="369"/>
                </a:lnTo>
                <a:lnTo>
                  <a:pt x="1413" y="391"/>
                </a:lnTo>
                <a:lnTo>
                  <a:pt x="1373" y="403"/>
                </a:lnTo>
                <a:lnTo>
                  <a:pt x="1328" y="418"/>
                </a:lnTo>
                <a:lnTo>
                  <a:pt x="1274" y="433"/>
                </a:lnTo>
                <a:lnTo>
                  <a:pt x="1219" y="447"/>
                </a:lnTo>
                <a:lnTo>
                  <a:pt x="1160" y="458"/>
                </a:lnTo>
                <a:lnTo>
                  <a:pt x="1117" y="464"/>
                </a:lnTo>
                <a:lnTo>
                  <a:pt x="1062" y="472"/>
                </a:lnTo>
                <a:lnTo>
                  <a:pt x="1007" y="479"/>
                </a:lnTo>
                <a:lnTo>
                  <a:pt x="968" y="479"/>
                </a:lnTo>
                <a:lnTo>
                  <a:pt x="916" y="483"/>
                </a:lnTo>
                <a:lnTo>
                  <a:pt x="872" y="479"/>
                </a:lnTo>
                <a:lnTo>
                  <a:pt x="817" y="475"/>
                </a:lnTo>
                <a:lnTo>
                  <a:pt x="766" y="468"/>
                </a:lnTo>
                <a:lnTo>
                  <a:pt x="701" y="453"/>
                </a:lnTo>
                <a:lnTo>
                  <a:pt x="634" y="439"/>
                </a:lnTo>
                <a:lnTo>
                  <a:pt x="576" y="424"/>
                </a:lnTo>
                <a:lnTo>
                  <a:pt x="524" y="407"/>
                </a:lnTo>
                <a:lnTo>
                  <a:pt x="476" y="391"/>
                </a:lnTo>
                <a:lnTo>
                  <a:pt x="435" y="373"/>
                </a:lnTo>
                <a:lnTo>
                  <a:pt x="384" y="349"/>
                </a:lnTo>
                <a:lnTo>
                  <a:pt x="344" y="326"/>
                </a:lnTo>
                <a:lnTo>
                  <a:pt x="293" y="293"/>
                </a:lnTo>
                <a:lnTo>
                  <a:pt x="242" y="256"/>
                </a:lnTo>
                <a:lnTo>
                  <a:pt x="205" y="226"/>
                </a:lnTo>
                <a:lnTo>
                  <a:pt x="157" y="186"/>
                </a:lnTo>
                <a:lnTo>
                  <a:pt x="124" y="158"/>
                </a:lnTo>
                <a:lnTo>
                  <a:pt x="102" y="132"/>
                </a:lnTo>
                <a:lnTo>
                  <a:pt x="62" y="88"/>
                </a:lnTo>
                <a:lnTo>
                  <a:pt x="0" y="0"/>
                </a:lnTo>
                <a:lnTo>
                  <a:pt x="91" y="88"/>
                </a:lnTo>
                <a:lnTo>
                  <a:pt x="135" y="124"/>
                </a:lnTo>
                <a:lnTo>
                  <a:pt x="175" y="158"/>
                </a:lnTo>
                <a:lnTo>
                  <a:pt x="219" y="186"/>
                </a:lnTo>
                <a:lnTo>
                  <a:pt x="263" y="209"/>
                </a:lnTo>
                <a:lnTo>
                  <a:pt x="307" y="231"/>
                </a:lnTo>
                <a:lnTo>
                  <a:pt x="355" y="253"/>
                </a:lnTo>
                <a:lnTo>
                  <a:pt x="395" y="267"/>
                </a:lnTo>
                <a:lnTo>
                  <a:pt x="439" y="282"/>
                </a:lnTo>
                <a:lnTo>
                  <a:pt x="487" y="293"/>
                </a:lnTo>
                <a:lnTo>
                  <a:pt x="534" y="301"/>
                </a:lnTo>
                <a:lnTo>
                  <a:pt x="571" y="309"/>
                </a:lnTo>
                <a:lnTo>
                  <a:pt x="622" y="312"/>
                </a:lnTo>
                <a:lnTo>
                  <a:pt x="673" y="318"/>
                </a:lnTo>
                <a:lnTo>
                  <a:pt x="718" y="318"/>
                </a:lnTo>
                <a:lnTo>
                  <a:pt x="766" y="318"/>
                </a:lnTo>
                <a:lnTo>
                  <a:pt x="828" y="318"/>
                </a:lnTo>
                <a:lnTo>
                  <a:pt x="890" y="311"/>
                </a:lnTo>
                <a:lnTo>
                  <a:pt x="949" y="304"/>
                </a:lnTo>
                <a:lnTo>
                  <a:pt x="1000" y="296"/>
                </a:lnTo>
                <a:lnTo>
                  <a:pt x="1058" y="285"/>
                </a:lnTo>
                <a:lnTo>
                  <a:pt x="1106" y="274"/>
                </a:lnTo>
                <a:lnTo>
                  <a:pt x="1156" y="260"/>
                </a:lnTo>
                <a:lnTo>
                  <a:pt x="1212" y="245"/>
                </a:lnTo>
                <a:lnTo>
                  <a:pt x="1259" y="231"/>
                </a:lnTo>
                <a:lnTo>
                  <a:pt x="1318" y="209"/>
                </a:lnTo>
                <a:lnTo>
                  <a:pt x="1362" y="190"/>
                </a:lnTo>
                <a:lnTo>
                  <a:pt x="1427" y="153"/>
                </a:lnTo>
              </a:path>
            </a:pathLst>
          </a:custGeom>
          <a:solidFill>
            <a:srgbClr val="CC66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" name="Freeform 27">
            <a:extLst>
              <a:ext uri="{FF2B5EF4-FFF2-40B4-BE49-F238E27FC236}">
                <a16:creationId xmlns="" xmlns:a16="http://schemas.microsoft.com/office/drawing/2014/main" id="{D9C434B6-6895-448A-8459-4CAF3976AAE8}"/>
              </a:ext>
            </a:extLst>
          </p:cNvPr>
          <p:cNvSpPr>
            <a:spLocks/>
          </p:cNvSpPr>
          <p:nvPr/>
        </p:nvSpPr>
        <p:spPr bwMode="gray">
          <a:xfrm rot="18000000">
            <a:off x="5113518" y="3297318"/>
            <a:ext cx="2466975" cy="771525"/>
          </a:xfrm>
          <a:custGeom>
            <a:avLst/>
            <a:gdLst>
              <a:gd name="T0" fmla="*/ 1405 w 1717"/>
              <a:gd name="T1" fmla="*/ 102 h 484"/>
              <a:gd name="T2" fmla="*/ 1540 w 1717"/>
              <a:gd name="T3" fmla="*/ 395 h 484"/>
              <a:gd name="T4" fmla="*/ 1472 w 1717"/>
              <a:gd name="T5" fmla="*/ 369 h 484"/>
              <a:gd name="T6" fmla="*/ 1373 w 1717"/>
              <a:gd name="T7" fmla="*/ 403 h 484"/>
              <a:gd name="T8" fmla="*/ 1274 w 1717"/>
              <a:gd name="T9" fmla="*/ 433 h 484"/>
              <a:gd name="T10" fmla="*/ 1160 w 1717"/>
              <a:gd name="T11" fmla="*/ 458 h 484"/>
              <a:gd name="T12" fmla="*/ 1062 w 1717"/>
              <a:gd name="T13" fmla="*/ 472 h 484"/>
              <a:gd name="T14" fmla="*/ 968 w 1717"/>
              <a:gd name="T15" fmla="*/ 479 h 484"/>
              <a:gd name="T16" fmla="*/ 872 w 1717"/>
              <a:gd name="T17" fmla="*/ 479 h 484"/>
              <a:gd name="T18" fmla="*/ 766 w 1717"/>
              <a:gd name="T19" fmla="*/ 468 h 484"/>
              <a:gd name="T20" fmla="*/ 634 w 1717"/>
              <a:gd name="T21" fmla="*/ 439 h 484"/>
              <a:gd name="T22" fmla="*/ 524 w 1717"/>
              <a:gd name="T23" fmla="*/ 407 h 484"/>
              <a:gd name="T24" fmla="*/ 435 w 1717"/>
              <a:gd name="T25" fmla="*/ 373 h 484"/>
              <a:gd name="T26" fmla="*/ 344 w 1717"/>
              <a:gd name="T27" fmla="*/ 326 h 484"/>
              <a:gd name="T28" fmla="*/ 242 w 1717"/>
              <a:gd name="T29" fmla="*/ 256 h 484"/>
              <a:gd name="T30" fmla="*/ 157 w 1717"/>
              <a:gd name="T31" fmla="*/ 186 h 484"/>
              <a:gd name="T32" fmla="*/ 102 w 1717"/>
              <a:gd name="T33" fmla="*/ 132 h 484"/>
              <a:gd name="T34" fmla="*/ 0 w 1717"/>
              <a:gd name="T35" fmla="*/ 0 h 484"/>
              <a:gd name="T36" fmla="*/ 135 w 1717"/>
              <a:gd name="T37" fmla="*/ 124 h 484"/>
              <a:gd name="T38" fmla="*/ 219 w 1717"/>
              <a:gd name="T39" fmla="*/ 186 h 484"/>
              <a:gd name="T40" fmla="*/ 307 w 1717"/>
              <a:gd name="T41" fmla="*/ 231 h 484"/>
              <a:gd name="T42" fmla="*/ 395 w 1717"/>
              <a:gd name="T43" fmla="*/ 267 h 484"/>
              <a:gd name="T44" fmla="*/ 487 w 1717"/>
              <a:gd name="T45" fmla="*/ 293 h 484"/>
              <a:gd name="T46" fmla="*/ 571 w 1717"/>
              <a:gd name="T47" fmla="*/ 309 h 484"/>
              <a:gd name="T48" fmla="*/ 673 w 1717"/>
              <a:gd name="T49" fmla="*/ 318 h 484"/>
              <a:gd name="T50" fmla="*/ 766 w 1717"/>
              <a:gd name="T51" fmla="*/ 318 h 484"/>
              <a:gd name="T52" fmla="*/ 890 w 1717"/>
              <a:gd name="T53" fmla="*/ 311 h 484"/>
              <a:gd name="T54" fmla="*/ 1000 w 1717"/>
              <a:gd name="T55" fmla="*/ 296 h 484"/>
              <a:gd name="T56" fmla="*/ 1106 w 1717"/>
              <a:gd name="T57" fmla="*/ 274 h 484"/>
              <a:gd name="T58" fmla="*/ 1212 w 1717"/>
              <a:gd name="T59" fmla="*/ 245 h 484"/>
              <a:gd name="T60" fmla="*/ 1318 w 1717"/>
              <a:gd name="T61" fmla="*/ 209 h 484"/>
              <a:gd name="T62" fmla="*/ 1427 w 1717"/>
              <a:gd name="T63" fmla="*/ 153 h 4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717" h="484">
                <a:moveTo>
                  <a:pt x="1427" y="153"/>
                </a:moveTo>
                <a:lnTo>
                  <a:pt x="1405" y="102"/>
                </a:lnTo>
                <a:lnTo>
                  <a:pt x="1716" y="132"/>
                </a:lnTo>
                <a:lnTo>
                  <a:pt x="1540" y="395"/>
                </a:lnTo>
                <a:lnTo>
                  <a:pt x="1519" y="344"/>
                </a:lnTo>
                <a:lnTo>
                  <a:pt x="1472" y="369"/>
                </a:lnTo>
                <a:lnTo>
                  <a:pt x="1413" y="391"/>
                </a:lnTo>
                <a:lnTo>
                  <a:pt x="1373" y="403"/>
                </a:lnTo>
                <a:lnTo>
                  <a:pt x="1328" y="418"/>
                </a:lnTo>
                <a:lnTo>
                  <a:pt x="1274" y="433"/>
                </a:lnTo>
                <a:lnTo>
                  <a:pt x="1219" y="447"/>
                </a:lnTo>
                <a:lnTo>
                  <a:pt x="1160" y="458"/>
                </a:lnTo>
                <a:lnTo>
                  <a:pt x="1117" y="464"/>
                </a:lnTo>
                <a:lnTo>
                  <a:pt x="1062" y="472"/>
                </a:lnTo>
                <a:lnTo>
                  <a:pt x="1007" y="479"/>
                </a:lnTo>
                <a:lnTo>
                  <a:pt x="968" y="479"/>
                </a:lnTo>
                <a:lnTo>
                  <a:pt x="916" y="483"/>
                </a:lnTo>
                <a:lnTo>
                  <a:pt x="872" y="479"/>
                </a:lnTo>
                <a:lnTo>
                  <a:pt x="817" y="475"/>
                </a:lnTo>
                <a:lnTo>
                  <a:pt x="766" y="468"/>
                </a:lnTo>
                <a:lnTo>
                  <a:pt x="701" y="453"/>
                </a:lnTo>
                <a:lnTo>
                  <a:pt x="634" y="439"/>
                </a:lnTo>
                <a:lnTo>
                  <a:pt x="576" y="424"/>
                </a:lnTo>
                <a:lnTo>
                  <a:pt x="524" y="407"/>
                </a:lnTo>
                <a:lnTo>
                  <a:pt x="476" y="391"/>
                </a:lnTo>
                <a:lnTo>
                  <a:pt x="435" y="373"/>
                </a:lnTo>
                <a:lnTo>
                  <a:pt x="384" y="349"/>
                </a:lnTo>
                <a:lnTo>
                  <a:pt x="344" y="326"/>
                </a:lnTo>
                <a:lnTo>
                  <a:pt x="293" y="293"/>
                </a:lnTo>
                <a:lnTo>
                  <a:pt x="242" y="256"/>
                </a:lnTo>
                <a:lnTo>
                  <a:pt x="205" y="226"/>
                </a:lnTo>
                <a:lnTo>
                  <a:pt x="157" y="186"/>
                </a:lnTo>
                <a:lnTo>
                  <a:pt x="124" y="158"/>
                </a:lnTo>
                <a:lnTo>
                  <a:pt x="102" y="132"/>
                </a:lnTo>
                <a:lnTo>
                  <a:pt x="62" y="88"/>
                </a:lnTo>
                <a:lnTo>
                  <a:pt x="0" y="0"/>
                </a:lnTo>
                <a:lnTo>
                  <a:pt x="91" y="88"/>
                </a:lnTo>
                <a:lnTo>
                  <a:pt x="135" y="124"/>
                </a:lnTo>
                <a:lnTo>
                  <a:pt x="175" y="158"/>
                </a:lnTo>
                <a:lnTo>
                  <a:pt x="219" y="186"/>
                </a:lnTo>
                <a:lnTo>
                  <a:pt x="263" y="209"/>
                </a:lnTo>
                <a:lnTo>
                  <a:pt x="307" y="231"/>
                </a:lnTo>
                <a:lnTo>
                  <a:pt x="355" y="253"/>
                </a:lnTo>
                <a:lnTo>
                  <a:pt x="395" y="267"/>
                </a:lnTo>
                <a:lnTo>
                  <a:pt x="439" y="282"/>
                </a:lnTo>
                <a:lnTo>
                  <a:pt x="487" y="293"/>
                </a:lnTo>
                <a:lnTo>
                  <a:pt x="534" y="301"/>
                </a:lnTo>
                <a:lnTo>
                  <a:pt x="571" y="309"/>
                </a:lnTo>
                <a:lnTo>
                  <a:pt x="622" y="312"/>
                </a:lnTo>
                <a:lnTo>
                  <a:pt x="673" y="318"/>
                </a:lnTo>
                <a:lnTo>
                  <a:pt x="718" y="318"/>
                </a:lnTo>
                <a:lnTo>
                  <a:pt x="766" y="318"/>
                </a:lnTo>
                <a:lnTo>
                  <a:pt x="828" y="318"/>
                </a:lnTo>
                <a:lnTo>
                  <a:pt x="890" y="311"/>
                </a:lnTo>
                <a:lnTo>
                  <a:pt x="949" y="304"/>
                </a:lnTo>
                <a:lnTo>
                  <a:pt x="1000" y="296"/>
                </a:lnTo>
                <a:lnTo>
                  <a:pt x="1058" y="285"/>
                </a:lnTo>
                <a:lnTo>
                  <a:pt x="1106" y="274"/>
                </a:lnTo>
                <a:lnTo>
                  <a:pt x="1156" y="260"/>
                </a:lnTo>
                <a:lnTo>
                  <a:pt x="1212" y="245"/>
                </a:lnTo>
                <a:lnTo>
                  <a:pt x="1259" y="231"/>
                </a:lnTo>
                <a:lnTo>
                  <a:pt x="1318" y="209"/>
                </a:lnTo>
                <a:lnTo>
                  <a:pt x="1362" y="190"/>
                </a:lnTo>
                <a:lnTo>
                  <a:pt x="1427" y="153"/>
                </a:lnTo>
              </a:path>
            </a:pathLst>
          </a:custGeom>
          <a:solidFill>
            <a:srgbClr val="9966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1DAFE3B0-5642-4C65-B1FE-6DFF775BB860}"/>
              </a:ext>
            </a:extLst>
          </p:cNvPr>
          <p:cNvSpPr txBox="1"/>
          <p:nvPr/>
        </p:nvSpPr>
        <p:spPr>
          <a:xfrm>
            <a:off x="3443125" y="165138"/>
            <a:ext cx="212211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Создать ресурсную базу для реализации проекта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EEAA159F-579E-41FB-A7D5-372B8D37E556}"/>
              </a:ext>
            </a:extLst>
          </p:cNvPr>
          <p:cNvSpPr txBox="1"/>
          <p:nvPr/>
        </p:nvSpPr>
        <p:spPr>
          <a:xfrm>
            <a:off x="602489" y="1342075"/>
            <a:ext cx="18994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Внедрить современные формы работы с родителями</a:t>
            </a:r>
            <a:endParaRPr lang="en-US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0C13D7B1-791E-4886-85F6-0657244B8F08}"/>
              </a:ext>
            </a:extLst>
          </p:cNvPr>
          <p:cNvSpPr txBox="1"/>
          <p:nvPr/>
        </p:nvSpPr>
        <p:spPr>
          <a:xfrm>
            <a:off x="-114582" y="4187636"/>
            <a:ext cx="308493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Повысить качество психологического </a:t>
            </a:r>
          </a:p>
          <a:p>
            <a:pPr algn="ctr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сопровождения развития детей</a:t>
            </a:r>
            <a:endParaRPr lang="en-US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83F228D2-7760-4FE3-9513-408D2CD590BE}"/>
              </a:ext>
            </a:extLst>
          </p:cNvPr>
          <p:cNvSpPr txBox="1"/>
          <p:nvPr/>
        </p:nvSpPr>
        <p:spPr>
          <a:xfrm>
            <a:off x="3721834" y="5565856"/>
            <a:ext cx="22423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Инициировать развитие профессионального партнерства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66E91812-3F34-4041-A4E8-80619E3B2533}"/>
              </a:ext>
            </a:extLst>
          </p:cNvPr>
          <p:cNvSpPr txBox="1"/>
          <p:nvPr/>
        </p:nvSpPr>
        <p:spPr>
          <a:xfrm>
            <a:off x="6506910" y="689484"/>
            <a:ext cx="250187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Сформировать электронную версию банка образовательных технологий по заявленной тематике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069921FF-55DA-46A6-AAC8-03722996C211}"/>
              </a:ext>
            </a:extLst>
          </p:cNvPr>
          <p:cNvSpPr txBox="1"/>
          <p:nvPr/>
        </p:nvSpPr>
        <p:spPr>
          <a:xfrm>
            <a:off x="6819731" y="3718749"/>
            <a:ext cx="21221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Тиражировать опыт математического образования детей</a:t>
            </a:r>
          </a:p>
        </p:txBody>
      </p:sp>
    </p:spTree>
    <p:extLst>
      <p:ext uri="{BB962C8B-B14F-4D97-AF65-F5344CB8AC3E}">
        <p14:creationId xmlns="" xmlns:p14="http://schemas.microsoft.com/office/powerpoint/2010/main" val="331212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500"/>
                            </p:stCondLst>
                            <p:childTnLst>
                              <p:par>
                                <p:cTn id="5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4">
            <a:extLst>
              <a:ext uri="{FF2B5EF4-FFF2-40B4-BE49-F238E27FC236}">
                <a16:creationId xmlns="" xmlns:a16="http://schemas.microsoft.com/office/drawing/2014/main" id="{F4378317-C47F-4C2A-800C-EA4D4296B1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47664" y="692696"/>
            <a:ext cx="6408712" cy="1470025"/>
          </a:xfrm>
        </p:spPr>
        <p:txBody>
          <a:bodyPr>
            <a:noAutofit/>
          </a:bodyPr>
          <a:lstStyle/>
          <a:p>
            <a:r>
              <a:rPr lang="ru-RU" sz="3200" b="1" i="1" dirty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ЭТАПЫ И СРОКИ РЕАЛИЗАЦИИ ПРОЕКТА</a:t>
            </a:r>
          </a:p>
        </p:txBody>
      </p:sp>
      <p:sp>
        <p:nvSpPr>
          <p:cNvPr id="16" name="AutoShape 3">
            <a:extLst>
              <a:ext uri="{FF2B5EF4-FFF2-40B4-BE49-F238E27FC236}">
                <a16:creationId xmlns="" xmlns:a16="http://schemas.microsoft.com/office/drawing/2014/main" id="{7768D9E6-6181-475E-8500-0DB30E5BE1EE}"/>
              </a:ext>
            </a:extLst>
          </p:cNvPr>
          <p:cNvSpPr>
            <a:spLocks noChangeArrowheads="1"/>
          </p:cNvSpPr>
          <p:nvPr/>
        </p:nvSpPr>
        <p:spPr bwMode="gray">
          <a:xfrm>
            <a:off x="2889026" y="3173215"/>
            <a:ext cx="504825" cy="576263"/>
          </a:xfrm>
          <a:prstGeom prst="chevron">
            <a:avLst>
              <a:gd name="adj" fmla="val 52514"/>
            </a:avLst>
          </a:prstGeom>
          <a:solidFill>
            <a:srgbClr val="9966FF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7" name="Group 20">
            <a:extLst>
              <a:ext uri="{FF2B5EF4-FFF2-40B4-BE49-F238E27FC236}">
                <a16:creationId xmlns="" xmlns:a16="http://schemas.microsoft.com/office/drawing/2014/main" id="{0FAF2602-6460-43C3-9A2F-5C5199493CEC}"/>
              </a:ext>
            </a:extLst>
          </p:cNvPr>
          <p:cNvGrpSpPr>
            <a:grpSpLocks/>
          </p:cNvGrpSpPr>
          <p:nvPr/>
        </p:nvGrpSpPr>
        <p:grpSpPr bwMode="auto">
          <a:xfrm>
            <a:off x="3510531" y="2436707"/>
            <a:ext cx="2160588" cy="2160588"/>
            <a:chOff x="2208" y="1536"/>
            <a:chExt cx="1361" cy="1361"/>
          </a:xfrm>
        </p:grpSpPr>
        <p:sp>
          <p:nvSpPr>
            <p:cNvPr id="18" name="Oval 21">
              <a:extLst>
                <a:ext uri="{FF2B5EF4-FFF2-40B4-BE49-F238E27FC236}">
                  <a16:creationId xmlns="" xmlns:a16="http://schemas.microsoft.com/office/drawing/2014/main" id="{07DCDEAC-B783-499E-BE89-B6576F0C0DCF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208" y="1536"/>
              <a:ext cx="1361" cy="1361"/>
            </a:xfrm>
            <a:prstGeom prst="ellipse">
              <a:avLst/>
            </a:prstGeom>
            <a:gradFill rotWithShape="1">
              <a:gsLst>
                <a:gs pos="0">
                  <a:srgbClr val="FF3399">
                    <a:gamma/>
                    <a:tint val="0"/>
                    <a:invGamma/>
                  </a:srgbClr>
                </a:gs>
                <a:gs pos="50000">
                  <a:srgbClr val="FF3399"/>
                </a:gs>
                <a:gs pos="100000">
                  <a:srgbClr val="FF3399">
                    <a:gamma/>
                    <a:tint val="0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9" name="Oval 22">
              <a:extLst>
                <a:ext uri="{FF2B5EF4-FFF2-40B4-BE49-F238E27FC236}">
                  <a16:creationId xmlns="" xmlns:a16="http://schemas.microsoft.com/office/drawing/2014/main" id="{3162CB34-5FDD-49F5-8570-1649CCCC8981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208" y="1536"/>
              <a:ext cx="1361" cy="1361"/>
            </a:xfrm>
            <a:prstGeom prst="ellipse">
              <a:avLst/>
            </a:prstGeom>
            <a:gradFill rotWithShape="1">
              <a:gsLst>
                <a:gs pos="0">
                  <a:srgbClr val="6666FF"/>
                </a:gs>
                <a:gs pos="100000">
                  <a:srgbClr val="FF3399">
                    <a:gamma/>
                    <a:shade val="46275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0" name="Oval 23">
              <a:extLst>
                <a:ext uri="{FF2B5EF4-FFF2-40B4-BE49-F238E27FC236}">
                  <a16:creationId xmlns="" xmlns:a16="http://schemas.microsoft.com/office/drawing/2014/main" id="{B9C30305-4B6D-4336-9585-92165CD33A89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297" y="1625"/>
              <a:ext cx="1183" cy="1183"/>
            </a:xfrm>
            <a:prstGeom prst="ellipse">
              <a:avLst/>
            </a:prstGeom>
            <a:gradFill rotWithShape="1">
              <a:gsLst>
                <a:gs pos="0">
                  <a:srgbClr val="FF6699">
                    <a:gamma/>
                    <a:shade val="54118"/>
                    <a:invGamma/>
                  </a:srgbClr>
                </a:gs>
                <a:gs pos="50000">
                  <a:srgbClr val="FF6699"/>
                </a:gs>
                <a:gs pos="100000">
                  <a:srgbClr val="FF6699">
                    <a:gamma/>
                    <a:shade val="54118"/>
                    <a:invGamma/>
                  </a:srgb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1" name="Oval 24">
              <a:extLst>
                <a:ext uri="{FF2B5EF4-FFF2-40B4-BE49-F238E27FC236}">
                  <a16:creationId xmlns="" xmlns:a16="http://schemas.microsoft.com/office/drawing/2014/main" id="{A6B60B78-C3B4-4593-AF72-18A34FC15EF1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304" y="1623"/>
              <a:ext cx="1183" cy="1183"/>
            </a:xfrm>
            <a:prstGeom prst="ellipse">
              <a:avLst/>
            </a:prstGeom>
            <a:gradFill rotWithShape="1">
              <a:gsLst>
                <a:gs pos="0">
                  <a:srgbClr val="6666FF"/>
                </a:gs>
                <a:gs pos="100000">
                  <a:srgbClr val="FF3399">
                    <a:alpha val="0"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2" name="Oval 25">
              <a:extLst>
                <a:ext uri="{FF2B5EF4-FFF2-40B4-BE49-F238E27FC236}">
                  <a16:creationId xmlns="" xmlns:a16="http://schemas.microsoft.com/office/drawing/2014/main" id="{67ECB091-5CF0-40E5-BA68-F31AC4231CB1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356" y="1684"/>
              <a:ext cx="1065" cy="1065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grpSp>
          <p:nvGrpSpPr>
            <p:cNvPr id="23" name="Group 26">
              <a:extLst>
                <a:ext uri="{FF2B5EF4-FFF2-40B4-BE49-F238E27FC236}">
                  <a16:creationId xmlns="" xmlns:a16="http://schemas.microsoft.com/office/drawing/2014/main" id="{D0EA5ACC-69F4-4E3A-9D69-2859EE05DEE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73" y="1696"/>
              <a:ext cx="1031" cy="1031"/>
              <a:chOff x="4166" y="1706"/>
              <a:chExt cx="1252" cy="1252"/>
            </a:xfrm>
          </p:grpSpPr>
          <p:sp>
            <p:nvSpPr>
              <p:cNvPr id="25" name="Oval 27">
                <a:extLst>
                  <a:ext uri="{FF2B5EF4-FFF2-40B4-BE49-F238E27FC236}">
                    <a16:creationId xmlns="" xmlns:a16="http://schemas.microsoft.com/office/drawing/2014/main" id="{6C666ECC-8A20-4EDD-99D2-FDC15DD15AE1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46275"/>
                      <a:invGamma/>
                    </a:srgbClr>
                  </a:gs>
                  <a:gs pos="100000">
                    <a:srgbClr val="D6E1E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26" name="Oval 28">
                <a:extLst>
                  <a:ext uri="{FF2B5EF4-FFF2-40B4-BE49-F238E27FC236}">
                    <a16:creationId xmlns="" xmlns:a16="http://schemas.microsoft.com/office/drawing/2014/main" id="{91CBB38D-1C9D-444A-8131-430586B0D34A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D6E1E2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27" name="Oval 29">
                <a:extLst>
                  <a:ext uri="{FF2B5EF4-FFF2-40B4-BE49-F238E27FC236}">
                    <a16:creationId xmlns="" xmlns:a16="http://schemas.microsoft.com/office/drawing/2014/main" id="{8447F2C4-56BE-4A86-B8C5-CFC9546EC13D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79216"/>
                      <a:invGamma/>
                    </a:srgbClr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28" name="Oval 30">
                <a:extLst>
                  <a:ext uri="{FF2B5EF4-FFF2-40B4-BE49-F238E27FC236}">
                    <a16:creationId xmlns="" xmlns:a16="http://schemas.microsoft.com/office/drawing/2014/main" id="{82242A2D-E574-43A7-959E-25DECEC28FAE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tint val="0"/>
                      <a:invGamma/>
                    </a:srgbClr>
                  </a:gs>
                  <a:gs pos="100000">
                    <a:srgbClr val="D6E1E2">
                      <a:alpha val="3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</p:grpSp>
      </p:grpSp>
      <p:sp>
        <p:nvSpPr>
          <p:cNvPr id="29" name="AutoShape 4">
            <a:extLst>
              <a:ext uri="{FF2B5EF4-FFF2-40B4-BE49-F238E27FC236}">
                <a16:creationId xmlns="" xmlns:a16="http://schemas.microsoft.com/office/drawing/2014/main" id="{2B468907-C3FD-4A56-AAC6-724C06FD634A}"/>
              </a:ext>
            </a:extLst>
          </p:cNvPr>
          <p:cNvSpPr>
            <a:spLocks noChangeArrowheads="1"/>
          </p:cNvSpPr>
          <p:nvPr/>
        </p:nvSpPr>
        <p:spPr bwMode="gray">
          <a:xfrm>
            <a:off x="5721211" y="3213717"/>
            <a:ext cx="504825" cy="576263"/>
          </a:xfrm>
          <a:prstGeom prst="chevron">
            <a:avLst>
              <a:gd name="adj" fmla="val 52514"/>
            </a:avLst>
          </a:prstGeom>
          <a:solidFill>
            <a:srgbClr val="9966FF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AutoShape 5">
            <a:extLst>
              <a:ext uri="{FF2B5EF4-FFF2-40B4-BE49-F238E27FC236}">
                <a16:creationId xmlns="" xmlns:a16="http://schemas.microsoft.com/office/drawing/2014/main" id="{8FE9D1C9-0AFA-4DFD-A6AB-DBC0FBDAD2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787" y="4709517"/>
            <a:ext cx="2616200" cy="574675"/>
          </a:xfrm>
          <a:prstGeom prst="roundRect">
            <a:avLst>
              <a:gd name="adj" fmla="val 50000"/>
            </a:avLst>
          </a:prstGeom>
          <a:noFill/>
          <a:ln w="38100" algn="ctr">
            <a:solidFill>
              <a:srgbClr val="777777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A79F89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63500" dir="3187806" algn="ctr" rotWithShape="0">
                    <a:srgbClr val="001D3A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ru-RU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ПОДГОТОВИТЕЛЬНЫЙ</a:t>
            </a:r>
            <a:endParaRPr lang="en-US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6" name="AutoShape 5">
            <a:extLst>
              <a:ext uri="{FF2B5EF4-FFF2-40B4-BE49-F238E27FC236}">
                <a16:creationId xmlns="" xmlns:a16="http://schemas.microsoft.com/office/drawing/2014/main" id="{13F76AFC-A231-43A0-ACDD-7CC9F88486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1153" y="4763598"/>
            <a:ext cx="2616200" cy="574675"/>
          </a:xfrm>
          <a:prstGeom prst="roundRect">
            <a:avLst>
              <a:gd name="adj" fmla="val 50000"/>
            </a:avLst>
          </a:prstGeom>
          <a:noFill/>
          <a:ln w="38100" algn="ctr">
            <a:solidFill>
              <a:srgbClr val="777777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A79F89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63500" dir="3187806" algn="ctr" rotWithShape="0">
                    <a:srgbClr val="001D3A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ОСНОВНОЙ</a:t>
            </a:r>
            <a:endParaRPr lang="en-US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7" name="AutoShape 5">
            <a:extLst>
              <a:ext uri="{FF2B5EF4-FFF2-40B4-BE49-F238E27FC236}">
                <a16:creationId xmlns="" xmlns:a16="http://schemas.microsoft.com/office/drawing/2014/main" id="{6DAF0CB6-2527-46C0-8F0C-7FC8B32BCB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62005" y="4698548"/>
            <a:ext cx="2616200" cy="574675"/>
          </a:xfrm>
          <a:prstGeom prst="roundRect">
            <a:avLst>
              <a:gd name="adj" fmla="val 50000"/>
            </a:avLst>
          </a:prstGeom>
          <a:noFill/>
          <a:ln w="38100" algn="ctr">
            <a:solidFill>
              <a:srgbClr val="777777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A79F89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63500" dir="3187806" algn="ctr" rotWithShape="0">
                    <a:srgbClr val="001D3A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ЗАКЛЮЧИТЕЛЬНЫЙ</a:t>
            </a:r>
            <a:endParaRPr lang="en-US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pSp>
        <p:nvGrpSpPr>
          <p:cNvPr id="48" name="Group 20">
            <a:extLst>
              <a:ext uri="{FF2B5EF4-FFF2-40B4-BE49-F238E27FC236}">
                <a16:creationId xmlns="" xmlns:a16="http://schemas.microsoft.com/office/drawing/2014/main" id="{F68330E3-9FB7-4B8B-8AD3-0E3C4BEDDECB}"/>
              </a:ext>
            </a:extLst>
          </p:cNvPr>
          <p:cNvGrpSpPr>
            <a:grpSpLocks/>
          </p:cNvGrpSpPr>
          <p:nvPr/>
        </p:nvGrpSpPr>
        <p:grpSpPr bwMode="auto">
          <a:xfrm>
            <a:off x="541481" y="2401888"/>
            <a:ext cx="2160588" cy="2160588"/>
            <a:chOff x="2208" y="1536"/>
            <a:chExt cx="1361" cy="1361"/>
          </a:xfrm>
        </p:grpSpPr>
        <p:sp>
          <p:nvSpPr>
            <p:cNvPr id="49" name="Oval 21">
              <a:extLst>
                <a:ext uri="{FF2B5EF4-FFF2-40B4-BE49-F238E27FC236}">
                  <a16:creationId xmlns="" xmlns:a16="http://schemas.microsoft.com/office/drawing/2014/main" id="{C865BA17-5BE0-421E-BF51-8CD47C92FFEE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208" y="1536"/>
              <a:ext cx="1361" cy="1361"/>
            </a:xfrm>
            <a:prstGeom prst="ellipse">
              <a:avLst/>
            </a:prstGeom>
            <a:gradFill rotWithShape="1">
              <a:gsLst>
                <a:gs pos="0">
                  <a:srgbClr val="FF3399">
                    <a:gamma/>
                    <a:tint val="0"/>
                    <a:invGamma/>
                  </a:srgbClr>
                </a:gs>
                <a:gs pos="50000">
                  <a:srgbClr val="FF3399"/>
                </a:gs>
                <a:gs pos="100000">
                  <a:srgbClr val="FF3399">
                    <a:gamma/>
                    <a:tint val="0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50" name="Oval 22">
              <a:extLst>
                <a:ext uri="{FF2B5EF4-FFF2-40B4-BE49-F238E27FC236}">
                  <a16:creationId xmlns="" xmlns:a16="http://schemas.microsoft.com/office/drawing/2014/main" id="{EA21B54A-4855-419D-8793-62E0C489517A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208" y="1536"/>
              <a:ext cx="1361" cy="1361"/>
            </a:xfrm>
            <a:prstGeom prst="ellipse">
              <a:avLst/>
            </a:prstGeom>
            <a:gradFill rotWithShape="1">
              <a:gsLst>
                <a:gs pos="0">
                  <a:srgbClr val="6666FF"/>
                </a:gs>
                <a:gs pos="100000">
                  <a:srgbClr val="FF3399">
                    <a:gamma/>
                    <a:shade val="46275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51" name="Oval 23">
              <a:extLst>
                <a:ext uri="{FF2B5EF4-FFF2-40B4-BE49-F238E27FC236}">
                  <a16:creationId xmlns="" xmlns:a16="http://schemas.microsoft.com/office/drawing/2014/main" id="{8500AB6E-6887-4BD5-917E-05A889DEF9E7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297" y="1625"/>
              <a:ext cx="1183" cy="1183"/>
            </a:xfrm>
            <a:prstGeom prst="ellipse">
              <a:avLst/>
            </a:prstGeom>
            <a:gradFill rotWithShape="1">
              <a:gsLst>
                <a:gs pos="0">
                  <a:srgbClr val="FF6699">
                    <a:gamma/>
                    <a:shade val="54118"/>
                    <a:invGamma/>
                  </a:srgbClr>
                </a:gs>
                <a:gs pos="50000">
                  <a:srgbClr val="FF6699"/>
                </a:gs>
                <a:gs pos="100000">
                  <a:srgbClr val="FF6699">
                    <a:gamma/>
                    <a:shade val="54118"/>
                    <a:invGamma/>
                  </a:srgb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52" name="Oval 24">
              <a:extLst>
                <a:ext uri="{FF2B5EF4-FFF2-40B4-BE49-F238E27FC236}">
                  <a16:creationId xmlns="" xmlns:a16="http://schemas.microsoft.com/office/drawing/2014/main" id="{3BD4AA68-711D-4B70-A257-437FC88F369F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304" y="1623"/>
              <a:ext cx="1183" cy="1183"/>
            </a:xfrm>
            <a:prstGeom prst="ellipse">
              <a:avLst/>
            </a:prstGeom>
            <a:gradFill rotWithShape="1">
              <a:gsLst>
                <a:gs pos="0">
                  <a:srgbClr val="6666FF"/>
                </a:gs>
                <a:gs pos="100000">
                  <a:srgbClr val="FF3399">
                    <a:alpha val="0"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53" name="Oval 25">
              <a:extLst>
                <a:ext uri="{FF2B5EF4-FFF2-40B4-BE49-F238E27FC236}">
                  <a16:creationId xmlns="" xmlns:a16="http://schemas.microsoft.com/office/drawing/2014/main" id="{93D6B849-3550-4ED1-B66F-AA1CE275B347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356" y="1684"/>
              <a:ext cx="1065" cy="1065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grpSp>
          <p:nvGrpSpPr>
            <p:cNvPr id="54" name="Group 26">
              <a:extLst>
                <a:ext uri="{FF2B5EF4-FFF2-40B4-BE49-F238E27FC236}">
                  <a16:creationId xmlns="" xmlns:a16="http://schemas.microsoft.com/office/drawing/2014/main" id="{1C6178CE-9451-4751-B5C4-D4E95BC63A6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73" y="1696"/>
              <a:ext cx="1031" cy="1031"/>
              <a:chOff x="4166" y="1706"/>
              <a:chExt cx="1252" cy="1252"/>
            </a:xfrm>
          </p:grpSpPr>
          <p:sp>
            <p:nvSpPr>
              <p:cNvPr id="56" name="Oval 27">
                <a:extLst>
                  <a:ext uri="{FF2B5EF4-FFF2-40B4-BE49-F238E27FC236}">
                    <a16:creationId xmlns="" xmlns:a16="http://schemas.microsoft.com/office/drawing/2014/main" id="{B62DF861-9EDD-4EF7-BF30-F69E70AEB3D9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46275"/>
                      <a:invGamma/>
                    </a:srgbClr>
                  </a:gs>
                  <a:gs pos="100000">
                    <a:srgbClr val="D6E1E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57" name="Oval 28">
                <a:extLst>
                  <a:ext uri="{FF2B5EF4-FFF2-40B4-BE49-F238E27FC236}">
                    <a16:creationId xmlns="" xmlns:a16="http://schemas.microsoft.com/office/drawing/2014/main" id="{6E7BEAC4-1DA7-4D8A-AFDC-179EE04C677B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D6E1E2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58" name="Oval 29">
                <a:extLst>
                  <a:ext uri="{FF2B5EF4-FFF2-40B4-BE49-F238E27FC236}">
                    <a16:creationId xmlns="" xmlns:a16="http://schemas.microsoft.com/office/drawing/2014/main" id="{0D767B1C-E1BB-4CF0-9B08-8714BC3D00BC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79216"/>
                      <a:invGamma/>
                    </a:srgbClr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59" name="Oval 30">
                <a:extLst>
                  <a:ext uri="{FF2B5EF4-FFF2-40B4-BE49-F238E27FC236}">
                    <a16:creationId xmlns="" xmlns:a16="http://schemas.microsoft.com/office/drawing/2014/main" id="{25F36633-47A2-4AC9-9359-46237650B317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tint val="0"/>
                      <a:invGamma/>
                    </a:srgbClr>
                  </a:gs>
                  <a:gs pos="100000">
                    <a:srgbClr val="D6E1E2">
                      <a:alpha val="3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</p:grpSp>
      </p:grpSp>
      <p:sp>
        <p:nvSpPr>
          <p:cNvPr id="60" name="Text Box 19">
            <a:extLst>
              <a:ext uri="{FF2B5EF4-FFF2-40B4-BE49-F238E27FC236}">
                <a16:creationId xmlns="" xmlns:a16="http://schemas.microsoft.com/office/drawing/2014/main" id="{367C5F69-BB00-4F98-8D2C-360D3E494FEE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911554" y="3081955"/>
            <a:ext cx="1552575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01.02.2019 - </a:t>
            </a:r>
          </a:p>
          <a:p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01.08.2019 г.</a:t>
            </a:r>
            <a:endParaRPr lang="en-US" sz="20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1" name="Group 20">
            <a:extLst>
              <a:ext uri="{FF2B5EF4-FFF2-40B4-BE49-F238E27FC236}">
                <a16:creationId xmlns="" xmlns:a16="http://schemas.microsoft.com/office/drawing/2014/main" id="{003FC8A3-CC8F-4330-86D3-49BD74FB844A}"/>
              </a:ext>
            </a:extLst>
          </p:cNvPr>
          <p:cNvGrpSpPr>
            <a:grpSpLocks/>
          </p:cNvGrpSpPr>
          <p:nvPr/>
        </p:nvGrpSpPr>
        <p:grpSpPr bwMode="auto">
          <a:xfrm>
            <a:off x="6417879" y="2401888"/>
            <a:ext cx="2160588" cy="2160588"/>
            <a:chOff x="2208" y="1536"/>
            <a:chExt cx="1361" cy="1361"/>
          </a:xfrm>
        </p:grpSpPr>
        <p:sp>
          <p:nvSpPr>
            <p:cNvPr id="62" name="Oval 21">
              <a:extLst>
                <a:ext uri="{FF2B5EF4-FFF2-40B4-BE49-F238E27FC236}">
                  <a16:creationId xmlns="" xmlns:a16="http://schemas.microsoft.com/office/drawing/2014/main" id="{035641DB-643F-43B6-8EB6-16D23FF8EAC8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208" y="1536"/>
              <a:ext cx="1361" cy="1361"/>
            </a:xfrm>
            <a:prstGeom prst="ellipse">
              <a:avLst/>
            </a:prstGeom>
            <a:gradFill rotWithShape="1">
              <a:gsLst>
                <a:gs pos="0">
                  <a:srgbClr val="FF3399">
                    <a:gamma/>
                    <a:tint val="0"/>
                    <a:invGamma/>
                  </a:srgbClr>
                </a:gs>
                <a:gs pos="50000">
                  <a:srgbClr val="FF3399"/>
                </a:gs>
                <a:gs pos="100000">
                  <a:srgbClr val="FF3399">
                    <a:gamma/>
                    <a:tint val="0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63" name="Oval 22">
              <a:extLst>
                <a:ext uri="{FF2B5EF4-FFF2-40B4-BE49-F238E27FC236}">
                  <a16:creationId xmlns="" xmlns:a16="http://schemas.microsoft.com/office/drawing/2014/main" id="{80BCC443-0403-4D09-8E06-1CCFABFA6809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208" y="1536"/>
              <a:ext cx="1361" cy="1361"/>
            </a:xfrm>
            <a:prstGeom prst="ellipse">
              <a:avLst/>
            </a:prstGeom>
            <a:gradFill rotWithShape="1">
              <a:gsLst>
                <a:gs pos="0">
                  <a:srgbClr val="6666FF"/>
                </a:gs>
                <a:gs pos="100000">
                  <a:srgbClr val="FF3399">
                    <a:gamma/>
                    <a:shade val="46275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64" name="Oval 23">
              <a:extLst>
                <a:ext uri="{FF2B5EF4-FFF2-40B4-BE49-F238E27FC236}">
                  <a16:creationId xmlns="" xmlns:a16="http://schemas.microsoft.com/office/drawing/2014/main" id="{15C3E4D6-0AB3-4246-AD80-454FB2B50A85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297" y="1625"/>
              <a:ext cx="1183" cy="1183"/>
            </a:xfrm>
            <a:prstGeom prst="ellipse">
              <a:avLst/>
            </a:prstGeom>
            <a:gradFill rotWithShape="1">
              <a:gsLst>
                <a:gs pos="0">
                  <a:srgbClr val="FF6699">
                    <a:gamma/>
                    <a:shade val="54118"/>
                    <a:invGamma/>
                  </a:srgbClr>
                </a:gs>
                <a:gs pos="50000">
                  <a:srgbClr val="FF6699"/>
                </a:gs>
                <a:gs pos="100000">
                  <a:srgbClr val="FF6699">
                    <a:gamma/>
                    <a:shade val="54118"/>
                    <a:invGamma/>
                  </a:srgb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65" name="Oval 24">
              <a:extLst>
                <a:ext uri="{FF2B5EF4-FFF2-40B4-BE49-F238E27FC236}">
                  <a16:creationId xmlns="" xmlns:a16="http://schemas.microsoft.com/office/drawing/2014/main" id="{26F6D5FB-7DF4-428E-BA31-DD2BEA976B89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304" y="1623"/>
              <a:ext cx="1183" cy="1183"/>
            </a:xfrm>
            <a:prstGeom prst="ellipse">
              <a:avLst/>
            </a:prstGeom>
            <a:gradFill rotWithShape="1">
              <a:gsLst>
                <a:gs pos="0">
                  <a:srgbClr val="6666FF"/>
                </a:gs>
                <a:gs pos="100000">
                  <a:srgbClr val="FF3399">
                    <a:alpha val="0"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66" name="Oval 25">
              <a:extLst>
                <a:ext uri="{FF2B5EF4-FFF2-40B4-BE49-F238E27FC236}">
                  <a16:creationId xmlns="" xmlns:a16="http://schemas.microsoft.com/office/drawing/2014/main" id="{6637E05D-B9A2-40A6-B9AB-A4884E9CB1D4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356" y="1684"/>
              <a:ext cx="1065" cy="1065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grpSp>
          <p:nvGrpSpPr>
            <p:cNvPr id="67" name="Group 26">
              <a:extLst>
                <a:ext uri="{FF2B5EF4-FFF2-40B4-BE49-F238E27FC236}">
                  <a16:creationId xmlns="" xmlns:a16="http://schemas.microsoft.com/office/drawing/2014/main" id="{EB3EB158-1D63-41DE-A3A9-55D254E9E91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73" y="1696"/>
              <a:ext cx="1031" cy="1031"/>
              <a:chOff x="4166" y="1706"/>
              <a:chExt cx="1252" cy="1252"/>
            </a:xfrm>
          </p:grpSpPr>
          <p:sp>
            <p:nvSpPr>
              <p:cNvPr id="69" name="Oval 27">
                <a:extLst>
                  <a:ext uri="{FF2B5EF4-FFF2-40B4-BE49-F238E27FC236}">
                    <a16:creationId xmlns="" xmlns:a16="http://schemas.microsoft.com/office/drawing/2014/main" id="{527911EB-75B3-439B-AF31-91EB5ED21C92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46275"/>
                      <a:invGamma/>
                    </a:srgbClr>
                  </a:gs>
                  <a:gs pos="100000">
                    <a:srgbClr val="D6E1E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70" name="Oval 28">
                <a:extLst>
                  <a:ext uri="{FF2B5EF4-FFF2-40B4-BE49-F238E27FC236}">
                    <a16:creationId xmlns="" xmlns:a16="http://schemas.microsoft.com/office/drawing/2014/main" id="{44468B5A-1696-4347-9B5B-AE4B08FB2464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D6E1E2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71" name="Oval 29">
                <a:extLst>
                  <a:ext uri="{FF2B5EF4-FFF2-40B4-BE49-F238E27FC236}">
                    <a16:creationId xmlns="" xmlns:a16="http://schemas.microsoft.com/office/drawing/2014/main" id="{15567404-5FD2-4E2E-A8C4-AA183A83575E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79216"/>
                      <a:invGamma/>
                    </a:srgbClr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72" name="Oval 30">
                <a:extLst>
                  <a:ext uri="{FF2B5EF4-FFF2-40B4-BE49-F238E27FC236}">
                    <a16:creationId xmlns="" xmlns:a16="http://schemas.microsoft.com/office/drawing/2014/main" id="{24A68AE4-29EE-4364-9947-333C8776687F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tint val="0"/>
                      <a:invGamma/>
                    </a:srgbClr>
                  </a:gs>
                  <a:gs pos="100000">
                    <a:srgbClr val="D6E1E2">
                      <a:alpha val="3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</p:grpSp>
      </p:grpSp>
      <p:sp>
        <p:nvSpPr>
          <p:cNvPr id="73" name="Text Box 43">
            <a:extLst>
              <a:ext uri="{FF2B5EF4-FFF2-40B4-BE49-F238E27FC236}">
                <a16:creationId xmlns="" xmlns:a16="http://schemas.microsoft.com/office/drawing/2014/main" id="{46B42321-0F7C-4688-93E6-3AD97809086F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6773780" y="3107403"/>
            <a:ext cx="1555169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01.09.2020 –</a:t>
            </a:r>
          </a:p>
          <a:p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31.05.2021 г.</a:t>
            </a:r>
            <a:endParaRPr lang="en-US" sz="20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Text Box 19">
            <a:extLst>
              <a:ext uri="{FF2B5EF4-FFF2-40B4-BE49-F238E27FC236}">
                <a16:creationId xmlns="" xmlns:a16="http://schemas.microsoft.com/office/drawing/2014/main" id="{244A9399-9A1F-4409-965A-D22D390EA13A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3893543" y="3111183"/>
            <a:ext cx="1552575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01.09.2019 - </a:t>
            </a:r>
          </a:p>
          <a:p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31.08.2020 г.</a:t>
            </a:r>
            <a:endParaRPr lang="en-US" sz="20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91453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9" grpId="0" animBg="1"/>
      <p:bldP spid="43" grpId="0" animBg="1"/>
      <p:bldP spid="46" grpId="0" animBg="1"/>
      <p:bldP spid="47" grpId="0" animBg="1"/>
      <p:bldP spid="60" grpId="0"/>
      <p:bldP spid="73" grpId="0"/>
      <p:bldP spid="4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4">
            <a:extLst>
              <a:ext uri="{FF2B5EF4-FFF2-40B4-BE49-F238E27FC236}">
                <a16:creationId xmlns="" xmlns:a16="http://schemas.microsoft.com/office/drawing/2014/main" id="{4E6D21B4-70D3-437B-BC76-85E5A7B57D58}"/>
              </a:ext>
            </a:extLst>
          </p:cNvPr>
          <p:cNvSpPr txBox="1">
            <a:spLocks/>
          </p:cNvSpPr>
          <p:nvPr/>
        </p:nvSpPr>
        <p:spPr>
          <a:xfrm>
            <a:off x="2253609" y="717825"/>
            <a:ext cx="6408712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i="1" dirty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ПРОЕКТА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EB1C2A45-F508-4D2B-AE8F-A7EF5A652041}"/>
              </a:ext>
            </a:extLst>
          </p:cNvPr>
          <p:cNvSpPr txBox="1"/>
          <p:nvPr/>
        </p:nvSpPr>
        <p:spPr>
          <a:xfrm>
            <a:off x="2627784" y="2318180"/>
            <a:ext cx="590465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Муниципальный проект </a:t>
            </a:r>
            <a:r>
              <a:rPr lang="ru-RU" sz="2800" dirty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«Математическая вертикаль»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 приказом </a:t>
            </a: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Управления образования </a:t>
            </a: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города Ростова-на-Дону </a:t>
            </a: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13.12.2018 № УОПР- 841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0F025C9B-8536-46BF-98C7-CB836B7AD5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971600"/>
            <a:ext cx="2131970" cy="29148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389443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00166" y="357166"/>
            <a:ext cx="735811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МЕЖКУРСОВОЕ  ПОВЫШЕНИЕ КВАЛИФИКАЦИИ ПЕДАГОГОВ</a:t>
            </a:r>
            <a:endParaRPr lang="ru-RU" sz="3200" b="1" i="1" dirty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24">
            <a:extLst>
              <a:ext uri="{FF2B5EF4-FFF2-40B4-BE49-F238E27FC236}">
                <a16:creationId xmlns="" xmlns:a16="http://schemas.microsoft.com/office/drawing/2014/main" id="{43A1C5A7-C0E4-4694-BAA4-16241CC2B9FB}"/>
              </a:ext>
            </a:extLst>
          </p:cNvPr>
          <p:cNvSpPr>
            <a:spLocks noChangeArrowheads="1"/>
          </p:cNvSpPr>
          <p:nvPr/>
        </p:nvSpPr>
        <p:spPr bwMode="gray">
          <a:xfrm>
            <a:off x="2786050" y="1643050"/>
            <a:ext cx="6215106" cy="1357322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  <a:effectLst/>
        </p:spPr>
        <p:txBody>
          <a:bodyPr wrap="none" anchor="ctr"/>
          <a:lstStyle/>
          <a:p>
            <a:pPr algn="ctr"/>
            <a:r>
              <a:rPr lang="ru-RU" b="1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«Реализация парциальной модульной программы </a:t>
            </a:r>
          </a:p>
          <a:p>
            <a:pPr algn="ctr"/>
            <a:r>
              <a:rPr lang="ru-RU" b="1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«</a:t>
            </a:r>
            <a:r>
              <a:rPr lang="en-US" b="1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STEM</a:t>
            </a:r>
            <a:r>
              <a:rPr lang="ru-RU" b="1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- образование для детей дошкольного </a:t>
            </a:r>
          </a:p>
          <a:p>
            <a:pPr algn="ctr"/>
            <a:r>
              <a:rPr lang="ru-RU" b="1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возраста» </a:t>
            </a:r>
          </a:p>
          <a:p>
            <a:pPr algn="ctr"/>
            <a:r>
              <a:rPr lang="ru-RU" b="1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в соответствии с требованиями ФГОС ДО»</a:t>
            </a:r>
            <a:endParaRPr lang="en-US" b="1" i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8" name="Рисунок 7" descr="5.png"/>
          <p:cNvPicPr>
            <a:picLocks noChangeAspect="1"/>
          </p:cNvPicPr>
          <p:nvPr/>
        </p:nvPicPr>
        <p:blipFill>
          <a:blip r:embed="rId2" cstate="print"/>
          <a:srcRect t="2083" r="6898"/>
          <a:stretch>
            <a:fillRect/>
          </a:stretch>
        </p:blipFill>
        <p:spPr>
          <a:xfrm rot="5400000">
            <a:off x="549502" y="1022078"/>
            <a:ext cx="1829890" cy="2643206"/>
          </a:xfrm>
          <a:prstGeom prst="rect">
            <a:avLst/>
          </a:prstGeom>
        </p:spPr>
      </p:pic>
      <p:sp>
        <p:nvSpPr>
          <p:cNvPr id="9" name="Rectangle 24">
            <a:extLst>
              <a:ext uri="{FF2B5EF4-FFF2-40B4-BE49-F238E27FC236}">
                <a16:creationId xmlns="" xmlns:a16="http://schemas.microsoft.com/office/drawing/2014/main" id="{43A1C5A7-C0E4-4694-BAA4-16241CC2B9FB}"/>
              </a:ext>
            </a:extLst>
          </p:cNvPr>
          <p:cNvSpPr>
            <a:spLocks noChangeArrowheads="1"/>
          </p:cNvSpPr>
          <p:nvPr/>
        </p:nvSpPr>
        <p:spPr bwMode="gray">
          <a:xfrm>
            <a:off x="214282" y="3286124"/>
            <a:ext cx="6215106" cy="1357322"/>
          </a:xfrm>
          <a:prstGeom prst="rect">
            <a:avLst/>
          </a:prstGeom>
          <a:gradFill flip="none" rotWithShape="1">
            <a:gsLst>
              <a:gs pos="0">
                <a:srgbClr val="0099CC">
                  <a:tint val="66000"/>
                  <a:satMod val="160000"/>
                </a:srgbClr>
              </a:gs>
              <a:gs pos="50000">
                <a:srgbClr val="0099CC">
                  <a:tint val="44500"/>
                  <a:satMod val="160000"/>
                </a:srgbClr>
              </a:gs>
              <a:gs pos="100000">
                <a:srgbClr val="0099CC">
                  <a:tint val="23500"/>
                  <a:satMod val="160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/>
        </p:spPr>
        <p:txBody>
          <a:bodyPr wrap="none" anchor="ctr"/>
          <a:lstStyle/>
          <a:p>
            <a:pPr algn="ctr"/>
            <a:r>
              <a:rPr lang="ru-RU" b="1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«Профессиональные стандарты в эпоху </a:t>
            </a:r>
          </a:p>
          <a:p>
            <a:pPr algn="ctr"/>
            <a:r>
              <a:rPr lang="ru-RU" b="1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цифровых  технологий»</a:t>
            </a:r>
            <a:endParaRPr lang="en-US" b="1" i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0" name="Рисунок 9" descr="я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86512" y="3071810"/>
            <a:ext cx="2714644" cy="1919133"/>
          </a:xfrm>
          <a:prstGeom prst="rect">
            <a:avLst/>
          </a:prstGeom>
        </p:spPr>
      </p:pic>
      <p:sp>
        <p:nvSpPr>
          <p:cNvPr id="11" name="Rectangle 24">
            <a:extLst>
              <a:ext uri="{FF2B5EF4-FFF2-40B4-BE49-F238E27FC236}">
                <a16:creationId xmlns="" xmlns:a16="http://schemas.microsoft.com/office/drawing/2014/main" id="{43A1C5A7-C0E4-4694-BAA4-16241CC2B9FB}"/>
              </a:ext>
            </a:extLst>
          </p:cNvPr>
          <p:cNvSpPr>
            <a:spLocks noChangeArrowheads="1"/>
          </p:cNvSpPr>
          <p:nvPr/>
        </p:nvSpPr>
        <p:spPr bwMode="gray">
          <a:xfrm>
            <a:off x="2714612" y="5072074"/>
            <a:ext cx="6215106" cy="1357322"/>
          </a:xfrm>
          <a:prstGeom prst="rect">
            <a:avLst/>
          </a:prstGeom>
          <a:gradFill flip="none" rotWithShape="1">
            <a:gsLst>
              <a:gs pos="0">
                <a:srgbClr val="66FFFF">
                  <a:tint val="66000"/>
                  <a:satMod val="160000"/>
                </a:srgbClr>
              </a:gs>
              <a:gs pos="50000">
                <a:srgbClr val="66FFFF">
                  <a:tint val="44500"/>
                  <a:satMod val="160000"/>
                </a:srgbClr>
              </a:gs>
              <a:gs pos="100000">
                <a:srgbClr val="66FFFF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  <a:effectLst/>
        </p:spPr>
        <p:txBody>
          <a:bodyPr wrap="none" anchor="ctr"/>
          <a:lstStyle/>
          <a:p>
            <a:pPr algn="ctr"/>
            <a:r>
              <a:rPr lang="ru-RU" b="1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Международная научно-практическая </a:t>
            </a:r>
          </a:p>
          <a:p>
            <a:pPr algn="ctr"/>
            <a:r>
              <a:rPr lang="ru-RU" b="1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конференция </a:t>
            </a:r>
          </a:p>
          <a:p>
            <a:pPr algn="ctr"/>
            <a:r>
              <a:rPr lang="ru-RU" b="1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«Современные ценности дошкольного детства, </a:t>
            </a:r>
          </a:p>
          <a:p>
            <a:pPr algn="ctr"/>
            <a:r>
              <a:rPr lang="ru-RU" b="1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мировой и отечественный опыт»</a:t>
            </a:r>
            <a:endParaRPr lang="ru-RU" b="1" i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3" name="Рисунок 12" descr="Рисунок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5400000">
            <a:off x="642672" y="4429370"/>
            <a:ext cx="1911709" cy="26256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Мерзликин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844" y="1071546"/>
            <a:ext cx="2796648" cy="1976430"/>
          </a:xfrm>
          <a:prstGeom prst="rect">
            <a:avLst/>
          </a:prstGeom>
        </p:spPr>
      </p:pic>
      <p:sp>
        <p:nvSpPr>
          <p:cNvPr id="3" name="Rectangle 24">
            <a:extLst>
              <a:ext uri="{FF2B5EF4-FFF2-40B4-BE49-F238E27FC236}">
                <a16:creationId xmlns="" xmlns:a16="http://schemas.microsoft.com/office/drawing/2014/main" id="{43A1C5A7-C0E4-4694-BAA4-16241CC2B9FB}"/>
              </a:ext>
            </a:extLst>
          </p:cNvPr>
          <p:cNvSpPr>
            <a:spLocks noChangeArrowheads="1"/>
          </p:cNvSpPr>
          <p:nvPr/>
        </p:nvSpPr>
        <p:spPr bwMode="gray">
          <a:xfrm>
            <a:off x="2928894" y="1428736"/>
            <a:ext cx="6215106" cy="1357322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  <a:effectLst/>
        </p:spPr>
        <p:txBody>
          <a:bodyPr wrap="none" anchor="ctr"/>
          <a:lstStyle/>
          <a:p>
            <a:pPr algn="ctr"/>
            <a:r>
              <a:rPr lang="ru-RU" b="1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«Человек в будущем. </a:t>
            </a:r>
          </a:p>
          <a:p>
            <a:pPr algn="ctr"/>
            <a:r>
              <a:rPr lang="ru-RU" b="1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Новые тренды в системе образования.</a:t>
            </a:r>
          </a:p>
          <a:p>
            <a:pPr algn="ctr"/>
            <a:r>
              <a:rPr lang="ru-RU" b="1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Методология и практика»</a:t>
            </a:r>
          </a:p>
          <a:p>
            <a:pPr algn="ctr"/>
            <a:endParaRPr lang="en-US" b="1" i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" name="Рисунок 3" descr="Рисунок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6954839" y="2689235"/>
            <a:ext cx="1663740" cy="22860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Rectangle 24">
            <a:extLst>
              <a:ext uri="{FF2B5EF4-FFF2-40B4-BE49-F238E27FC236}">
                <a16:creationId xmlns="" xmlns:a16="http://schemas.microsoft.com/office/drawing/2014/main" id="{43A1C5A7-C0E4-4694-BAA4-16241CC2B9FB}"/>
              </a:ext>
            </a:extLst>
          </p:cNvPr>
          <p:cNvSpPr>
            <a:spLocks noChangeArrowheads="1"/>
          </p:cNvSpPr>
          <p:nvPr/>
        </p:nvSpPr>
        <p:spPr bwMode="gray">
          <a:xfrm>
            <a:off x="357158" y="3143248"/>
            <a:ext cx="6215106" cy="1357322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txBody>
          <a:bodyPr wrap="none" anchor="ctr"/>
          <a:lstStyle/>
          <a:p>
            <a:pPr algn="ctr"/>
            <a:r>
              <a:rPr lang="ru-RU" b="1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«Человек в будущем. </a:t>
            </a:r>
          </a:p>
          <a:p>
            <a:pPr algn="ctr"/>
            <a:r>
              <a:rPr lang="ru-RU" b="1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Новые тренды в системе образования.</a:t>
            </a:r>
          </a:p>
          <a:p>
            <a:pPr algn="ctr"/>
            <a:r>
              <a:rPr lang="ru-RU" b="1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Методология и практика»</a:t>
            </a:r>
          </a:p>
          <a:p>
            <a:pPr algn="ctr"/>
            <a:endParaRPr lang="en-US" b="1" i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" name="Rectangle 24">
            <a:extLst>
              <a:ext uri="{FF2B5EF4-FFF2-40B4-BE49-F238E27FC236}">
                <a16:creationId xmlns="" xmlns:a16="http://schemas.microsoft.com/office/drawing/2014/main" id="{43A1C5A7-C0E4-4694-BAA4-16241CC2B9FB}"/>
              </a:ext>
            </a:extLst>
          </p:cNvPr>
          <p:cNvSpPr>
            <a:spLocks noChangeArrowheads="1"/>
          </p:cNvSpPr>
          <p:nvPr/>
        </p:nvSpPr>
        <p:spPr bwMode="gray">
          <a:xfrm>
            <a:off x="2786050" y="4929198"/>
            <a:ext cx="6215106" cy="1357322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6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6">
                  <a:lumMod val="40000"/>
                  <a:lumOff val="60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  <a:effectLst/>
        </p:spPr>
        <p:txBody>
          <a:bodyPr wrap="none" anchor="ctr"/>
          <a:lstStyle/>
          <a:p>
            <a:pPr algn="ctr"/>
            <a:r>
              <a:rPr lang="ru-RU" b="1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«Развитие исследовательских способностей </a:t>
            </a:r>
          </a:p>
          <a:p>
            <a:pPr algn="ctr"/>
            <a:r>
              <a:rPr lang="ru-RU" b="1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детей дошкольного возраста </a:t>
            </a:r>
          </a:p>
          <a:p>
            <a:pPr algn="ctr"/>
            <a:r>
              <a:rPr lang="ru-RU" b="1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средствами авторской мультипликации»</a:t>
            </a:r>
            <a:endParaRPr lang="en-US" b="1" i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6" name="Рисунок 5" descr="4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5400000">
            <a:off x="520388" y="4194464"/>
            <a:ext cx="2021995" cy="2777083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428728" y="0"/>
            <a:ext cx="735811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МЕЖКУРСОВОЕ  ПОВЫШЕНИЕ КВАЛИФИКАЦИИ ПЕДАГОГОВ</a:t>
            </a:r>
            <a:endParaRPr lang="ru-RU" sz="3200" b="1" i="1" dirty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428728" y="285728"/>
            <a:ext cx="757242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ПРАКТИЧЕСКАЯ ДЕЯТЕЛЬНОСТЬ ПЕДАГОГОВ</a:t>
            </a:r>
            <a:endParaRPr lang="ru-RU" sz="3200" b="1" i="1" dirty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4282" y="3357562"/>
            <a:ext cx="2714644" cy="3357586"/>
          </a:xfrm>
          <a:prstGeom prst="rect">
            <a:avLst/>
          </a:prstGeom>
          <a:blipFill rotWithShape="0">
            <a:blip r:embed="rId2"/>
            <a:stretch>
              <a:fillRect/>
            </a:stretch>
          </a:blipFill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" name="Прямоугольник 4"/>
          <p:cNvSpPr/>
          <p:nvPr/>
        </p:nvSpPr>
        <p:spPr>
          <a:xfrm>
            <a:off x="3214678" y="3286124"/>
            <a:ext cx="2725812" cy="3370532"/>
          </a:xfrm>
          <a:prstGeom prst="rect">
            <a:avLst/>
          </a:prstGeom>
          <a:blipFill rotWithShape="0">
            <a:blip r:embed="rId3" cstate="print"/>
            <a:stretch>
              <a:fillRect/>
            </a:stretch>
          </a:blipFill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6" name="Прямоугольник 5"/>
          <p:cNvSpPr/>
          <p:nvPr/>
        </p:nvSpPr>
        <p:spPr>
          <a:xfrm>
            <a:off x="6143636" y="3286124"/>
            <a:ext cx="2803819" cy="3368137"/>
          </a:xfrm>
          <a:prstGeom prst="rect">
            <a:avLst/>
          </a:prstGeom>
          <a:blipFill rotWithShape="0">
            <a:blip r:embed="rId4"/>
            <a:stretch>
              <a:fillRect/>
            </a:stretch>
          </a:blipFill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" name="Выноска со стрелкой вниз 6"/>
          <p:cNvSpPr/>
          <p:nvPr/>
        </p:nvSpPr>
        <p:spPr>
          <a:xfrm>
            <a:off x="285720" y="1285860"/>
            <a:ext cx="2643206" cy="2057408"/>
          </a:xfrm>
          <a:prstGeom prst="downArrowCallou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Семинар-практикум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«Изучение основ  комбинаторики в дошкольном возрасте»</a:t>
            </a:r>
          </a:p>
        </p:txBody>
      </p:sp>
      <p:sp>
        <p:nvSpPr>
          <p:cNvPr id="8" name="Выноска со стрелкой вниз 7"/>
          <p:cNvSpPr/>
          <p:nvPr/>
        </p:nvSpPr>
        <p:spPr>
          <a:xfrm>
            <a:off x="3286116" y="1285860"/>
            <a:ext cx="2643206" cy="2057408"/>
          </a:xfrm>
          <a:prstGeom prst="downArrowCallout">
            <a:avLst/>
          </a:prstGeom>
          <a:gradFill flip="none" rotWithShape="1">
            <a:gsLst>
              <a:gs pos="0">
                <a:srgbClr val="F56C17">
                  <a:tint val="66000"/>
                  <a:satMod val="160000"/>
                </a:srgbClr>
              </a:gs>
              <a:gs pos="50000">
                <a:srgbClr val="F56C17">
                  <a:tint val="44500"/>
                  <a:satMod val="160000"/>
                </a:srgbClr>
              </a:gs>
              <a:gs pos="100000">
                <a:srgbClr val="F56C17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Тренинг «Игры и упражнения на развитие межполушарного взаимодействия» </a:t>
            </a:r>
          </a:p>
        </p:txBody>
      </p:sp>
      <p:sp>
        <p:nvSpPr>
          <p:cNvPr id="9" name="Выноска со стрелкой вниз 8"/>
          <p:cNvSpPr/>
          <p:nvPr/>
        </p:nvSpPr>
        <p:spPr>
          <a:xfrm>
            <a:off x="6215074" y="1285860"/>
            <a:ext cx="2643206" cy="2057408"/>
          </a:xfrm>
          <a:prstGeom prst="downArrowCallout">
            <a:avLst/>
          </a:prstGeom>
          <a:gradFill flip="none" rotWithShape="1">
            <a:gsLst>
              <a:gs pos="0">
                <a:srgbClr val="A1F616">
                  <a:tint val="66000"/>
                  <a:satMod val="160000"/>
                </a:srgbClr>
              </a:gs>
              <a:gs pos="50000">
                <a:srgbClr val="A1F616">
                  <a:tint val="44500"/>
                  <a:satMod val="160000"/>
                </a:srgbClr>
              </a:gs>
              <a:gs pos="100000">
                <a:srgbClr val="A1F616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Мастер-класс «Игры и упражнения  для развития логики и комбинаторики» 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0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9000"/>
                            </p:stCondLst>
                            <p:childTnLst>
                              <p:par>
                                <p:cTn id="5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nimBg="1"/>
      <p:bldP spid="8" grpId="0" build="p" animBg="1"/>
      <p:bldP spid="9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8728" y="357166"/>
            <a:ext cx="74295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СЕТЕВОЕ ВЗАИМОДЕЙСТВИЕ</a:t>
            </a:r>
            <a:endParaRPr lang="ru-RU" sz="3200" b="1" i="1" dirty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4">
            <a:extLst>
              <a:ext uri="{FF2B5EF4-FFF2-40B4-BE49-F238E27FC236}">
                <a16:creationId xmlns="" xmlns:a16="http://schemas.microsoft.com/office/drawing/2014/main" id="{43A1C5A7-C0E4-4694-BAA4-16241CC2B9FB}"/>
              </a:ext>
            </a:extLst>
          </p:cNvPr>
          <p:cNvSpPr>
            <a:spLocks noChangeArrowheads="1"/>
          </p:cNvSpPr>
          <p:nvPr/>
        </p:nvSpPr>
        <p:spPr bwMode="gray">
          <a:xfrm>
            <a:off x="2714612" y="1357298"/>
            <a:ext cx="6215106" cy="1357322"/>
          </a:xfrm>
          <a:prstGeom prst="rect">
            <a:avLst/>
          </a:prstGeom>
          <a:gradFill flip="none" rotWithShape="1">
            <a:gsLst>
              <a:gs pos="0">
                <a:srgbClr val="FF99FF">
                  <a:shade val="30000"/>
                  <a:satMod val="115000"/>
                </a:srgbClr>
              </a:gs>
              <a:gs pos="50000">
                <a:srgbClr val="FF99FF">
                  <a:shade val="67500"/>
                  <a:satMod val="115000"/>
                </a:srgbClr>
              </a:gs>
              <a:gs pos="100000">
                <a:srgbClr val="FF99FF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/>
        </p:spPr>
        <p:txBody>
          <a:bodyPr wrap="none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Совещание на тему 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«Математическая логика и комбинаторика» 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 рамках инновационных проектов 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«STEM- образование» 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 «Математическая вертикаль»</a:t>
            </a:r>
            <a:endParaRPr lang="en-US" b="1" i="1" dirty="0">
              <a:latin typeface="Times New Roman" pitchFamily="18" charset="0"/>
              <a:ea typeface="Tahoma" pitchFamily="34" charset="0"/>
              <a:cs typeface="Times New Roman" pitchFamily="18" charset="0"/>
            </a:endParaRPr>
          </a:p>
        </p:txBody>
      </p:sp>
      <p:sp>
        <p:nvSpPr>
          <p:cNvPr id="4" name="Rectangle 24">
            <a:extLst>
              <a:ext uri="{FF2B5EF4-FFF2-40B4-BE49-F238E27FC236}">
                <a16:creationId xmlns="" xmlns:a16="http://schemas.microsoft.com/office/drawing/2014/main" id="{43A1C5A7-C0E4-4694-BAA4-16241CC2B9FB}"/>
              </a:ext>
            </a:extLst>
          </p:cNvPr>
          <p:cNvSpPr>
            <a:spLocks noChangeArrowheads="1"/>
          </p:cNvSpPr>
          <p:nvPr/>
        </p:nvSpPr>
        <p:spPr bwMode="gray">
          <a:xfrm>
            <a:off x="214282" y="5214950"/>
            <a:ext cx="6143668" cy="1357322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  <a:effectLst/>
        </p:spPr>
        <p:txBody>
          <a:bodyPr wrap="none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Семинар-совещание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«Современные образовательные средства освоения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математической реальности в условиях 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дошкольной организации»</a:t>
            </a:r>
            <a:endParaRPr lang="en-US" b="1" i="1" dirty="0">
              <a:latin typeface="Times New Roman" pitchFamily="18" charset="0"/>
              <a:ea typeface="Tahoma" pitchFamily="34" charset="0"/>
              <a:cs typeface="Times New Roman" pitchFamily="18" charset="0"/>
            </a:endParaRPr>
          </a:p>
        </p:txBody>
      </p:sp>
      <p:pic>
        <p:nvPicPr>
          <p:cNvPr id="6" name="Рисунок 5" descr="DCo6inmuSe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00364" y="2786058"/>
            <a:ext cx="3214710" cy="2214554"/>
          </a:xfrm>
          <a:prstGeom prst="rect">
            <a:avLst/>
          </a:prstGeom>
        </p:spPr>
      </p:pic>
      <p:pic>
        <p:nvPicPr>
          <p:cNvPr id="7" name="Рисунок 6" descr="SSpPbdK1Hec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9388" y="3333725"/>
            <a:ext cx="2428892" cy="3238523"/>
          </a:xfrm>
          <a:prstGeom prst="rect">
            <a:avLst/>
          </a:prstGeom>
        </p:spPr>
      </p:pic>
      <p:pic>
        <p:nvPicPr>
          <p:cNvPr id="8" name="Рисунок 7" descr="2z8GDxupfm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4282" y="928670"/>
            <a:ext cx="2500330" cy="333294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AA11817D-1A45-455B-B649-9C61B4D70D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7" y="-459432"/>
            <a:ext cx="10199569" cy="764967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82443AE9-582B-421A-A551-5648D11948E6}"/>
              </a:ext>
            </a:extLst>
          </p:cNvPr>
          <p:cNvSpPr txBox="1"/>
          <p:nvPr/>
        </p:nvSpPr>
        <p:spPr>
          <a:xfrm>
            <a:off x="2807804" y="2828835"/>
            <a:ext cx="35283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ПЕДАГОГИЧЕСКИЕ И УПРАВЛЕНЧЕСКИЕ РИСКИ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4D503BFE-C244-4ABF-B03A-AC65F9843F4D}"/>
              </a:ext>
            </a:extLst>
          </p:cNvPr>
          <p:cNvSpPr txBox="1"/>
          <p:nvPr/>
        </p:nvSpPr>
        <p:spPr>
          <a:xfrm>
            <a:off x="1683417" y="779792"/>
            <a:ext cx="19442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качества образования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66F5F114-B329-4B19-A6C7-2C5C55040CD8}"/>
              </a:ext>
            </a:extLst>
          </p:cNvPr>
          <p:cNvSpPr txBox="1"/>
          <p:nvPr/>
        </p:nvSpPr>
        <p:spPr>
          <a:xfrm>
            <a:off x="5567189" y="625903"/>
            <a:ext cx="19442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Негативное влияние на участников проекта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1ABC2560-8DA5-4B66-9B8F-F5B33D63B98E}"/>
              </a:ext>
            </a:extLst>
          </p:cNvPr>
          <p:cNvSpPr txBox="1"/>
          <p:nvPr/>
        </p:nvSpPr>
        <p:spPr>
          <a:xfrm>
            <a:off x="1211987" y="4653136"/>
            <a:ext cx="256662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Нивелирование лучших традиций российского дошкольного образования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7D182736-B9D4-40B4-B5E0-7BDB8B5B725F}"/>
              </a:ext>
            </a:extLst>
          </p:cNvPr>
          <p:cNvSpPr txBox="1"/>
          <p:nvPr/>
        </p:nvSpPr>
        <p:spPr>
          <a:xfrm>
            <a:off x="5567189" y="4653136"/>
            <a:ext cx="210443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конфликтного фона в педагогическом коллективе</a:t>
            </a:r>
          </a:p>
        </p:txBody>
      </p:sp>
    </p:spTree>
    <p:extLst>
      <p:ext uri="{BB962C8B-B14F-4D97-AF65-F5344CB8AC3E}">
        <p14:creationId xmlns="" xmlns:p14="http://schemas.microsoft.com/office/powerpoint/2010/main" val="1222957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ieren 1">
            <a:extLst>
              <a:ext uri="{FF2B5EF4-FFF2-40B4-BE49-F238E27FC236}">
                <a16:creationId xmlns="" xmlns:a16="http://schemas.microsoft.com/office/drawing/2014/main" id="{C6A1AE95-2C4B-4915-A6F3-C775FC07BC7D}"/>
              </a:ext>
            </a:extLst>
          </p:cNvPr>
          <p:cNvGrpSpPr/>
          <p:nvPr/>
        </p:nvGrpSpPr>
        <p:grpSpPr>
          <a:xfrm>
            <a:off x="1534605" y="1737138"/>
            <a:ext cx="5425248" cy="4392488"/>
            <a:chOff x="2951465" y="1911338"/>
            <a:chExt cx="2894163" cy="2676452"/>
          </a:xfrm>
        </p:grpSpPr>
        <p:grpSp>
          <p:nvGrpSpPr>
            <p:cNvPr id="5" name="Gruppieren 4">
              <a:extLst>
                <a:ext uri="{FF2B5EF4-FFF2-40B4-BE49-F238E27FC236}">
                  <a16:creationId xmlns="" xmlns:a16="http://schemas.microsoft.com/office/drawing/2014/main" id="{44B88778-0DE1-4A31-9B67-4167C555A3EA}"/>
                </a:ext>
              </a:extLst>
            </p:cNvPr>
            <p:cNvGrpSpPr/>
            <p:nvPr/>
          </p:nvGrpSpPr>
          <p:grpSpPr>
            <a:xfrm>
              <a:off x="3374014" y="1911338"/>
              <a:ext cx="2471614" cy="2676452"/>
              <a:chOff x="3374014" y="1911338"/>
              <a:chExt cx="2471614" cy="2676452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reflection blurRad="6350" stA="50000" endA="300" endPos="55500" dist="101600" dir="5400000" sy="-100000" algn="bl" rotWithShape="0"/>
            </a:effectLst>
          </p:grpSpPr>
          <p:sp>
            <p:nvSpPr>
              <p:cNvPr id="8" name="Freeform 5">
                <a:extLst>
                  <a:ext uri="{FF2B5EF4-FFF2-40B4-BE49-F238E27FC236}">
                    <a16:creationId xmlns="" xmlns:a16="http://schemas.microsoft.com/office/drawing/2014/main" id="{F63D913D-D41B-4882-804A-390D23564BFC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3374014" y="1928349"/>
                <a:ext cx="2058557" cy="2659441"/>
              </a:xfrm>
              <a:custGeom>
                <a:avLst/>
                <a:gdLst/>
                <a:ahLst/>
                <a:cxnLst>
                  <a:cxn ang="0">
                    <a:pos x="502" y="620"/>
                  </a:cxn>
                  <a:cxn ang="0">
                    <a:pos x="86" y="179"/>
                  </a:cxn>
                  <a:cxn ang="0">
                    <a:pos x="121" y="0"/>
                  </a:cxn>
                  <a:cxn ang="0">
                    <a:pos x="68" y="0"/>
                  </a:cxn>
                  <a:cxn ang="0">
                    <a:pos x="0" y="68"/>
                  </a:cxn>
                  <a:cxn ang="0">
                    <a:pos x="0" y="1049"/>
                  </a:cxn>
                  <a:cxn ang="0">
                    <a:pos x="68" y="1117"/>
                  </a:cxn>
                  <a:cxn ang="0">
                    <a:pos x="796" y="1117"/>
                  </a:cxn>
                  <a:cxn ang="0">
                    <a:pos x="833" y="966"/>
                  </a:cxn>
                  <a:cxn ang="0">
                    <a:pos x="502" y="620"/>
                  </a:cxn>
                </a:cxnLst>
                <a:rect l="0" t="0" r="r" b="b"/>
                <a:pathLst>
                  <a:path w="833" h="1117">
                    <a:moveTo>
                      <a:pt x="502" y="620"/>
                    </a:moveTo>
                    <a:cubicBezTo>
                      <a:pt x="205" y="526"/>
                      <a:pt x="86" y="326"/>
                      <a:pt x="86" y="179"/>
                    </a:cubicBezTo>
                    <a:cubicBezTo>
                      <a:pt x="86" y="97"/>
                      <a:pt x="98" y="43"/>
                      <a:pt x="121" y="0"/>
                    </a:cubicBezTo>
                    <a:cubicBezTo>
                      <a:pt x="68" y="0"/>
                      <a:pt x="68" y="0"/>
                      <a:pt x="68" y="0"/>
                    </a:cubicBezTo>
                    <a:cubicBezTo>
                      <a:pt x="30" y="0"/>
                      <a:pt x="0" y="30"/>
                      <a:pt x="0" y="68"/>
                    </a:cubicBezTo>
                    <a:cubicBezTo>
                      <a:pt x="0" y="1049"/>
                      <a:pt x="0" y="1049"/>
                      <a:pt x="0" y="1049"/>
                    </a:cubicBezTo>
                    <a:cubicBezTo>
                      <a:pt x="0" y="1087"/>
                      <a:pt x="30" y="1117"/>
                      <a:pt x="68" y="1117"/>
                    </a:cubicBezTo>
                    <a:cubicBezTo>
                      <a:pt x="796" y="1117"/>
                      <a:pt x="796" y="1117"/>
                      <a:pt x="796" y="1117"/>
                    </a:cubicBezTo>
                    <a:cubicBezTo>
                      <a:pt x="823" y="1065"/>
                      <a:pt x="833" y="1011"/>
                      <a:pt x="833" y="966"/>
                    </a:cubicBezTo>
                    <a:cubicBezTo>
                      <a:pt x="833" y="899"/>
                      <a:pt x="799" y="714"/>
                      <a:pt x="502" y="62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100000">
                    <a:schemeClr val="accent1"/>
                  </a:gs>
                </a:gsLst>
                <a:path path="circle">
                  <a:fillToRect l="50000" t="50000" r="50000" b="50000"/>
                </a:path>
                <a:tileRect/>
              </a:gradFill>
              <a:ln w="14288" cap="flat">
                <a:noFill/>
                <a:prstDash val="solid"/>
                <a:miter lim="800000"/>
                <a:headEnd/>
                <a:tailEnd/>
              </a:ln>
              <a:scene3d>
                <a:camera prst="perspectiveFront" fov="3900000"/>
                <a:lightRig rig="balanced" dir="t"/>
              </a:scene3d>
              <a:sp3d extrusionH="1143000" prstMaterial="plastic">
                <a:bevelT w="25400" h="317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9" name="Freeform 7">
                <a:extLst>
                  <a:ext uri="{FF2B5EF4-FFF2-40B4-BE49-F238E27FC236}">
                    <a16:creationId xmlns="" xmlns:a16="http://schemas.microsoft.com/office/drawing/2014/main" id="{E60D9393-AF86-4EA5-AD5A-2FE45A4B8C20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3856679" y="1911338"/>
                <a:ext cx="1988949" cy="2667092"/>
              </a:xfrm>
              <a:custGeom>
                <a:avLst/>
                <a:gdLst/>
                <a:ahLst/>
                <a:cxnLst>
                  <a:cxn ang="0">
                    <a:pos x="765" y="0"/>
                  </a:cxn>
                  <a:cxn ang="0">
                    <a:pos x="27" y="0"/>
                  </a:cxn>
                  <a:cxn ang="0">
                    <a:pos x="0" y="131"/>
                  </a:cxn>
                  <a:cxn ang="0">
                    <a:pos x="331" y="476"/>
                  </a:cxn>
                  <a:cxn ang="0">
                    <a:pos x="747" y="917"/>
                  </a:cxn>
                  <a:cxn ang="0">
                    <a:pos x="700" y="1117"/>
                  </a:cxn>
                  <a:cxn ang="0">
                    <a:pos x="765" y="1117"/>
                  </a:cxn>
                  <a:cxn ang="0">
                    <a:pos x="833" y="1049"/>
                  </a:cxn>
                  <a:cxn ang="0">
                    <a:pos x="833" y="68"/>
                  </a:cxn>
                  <a:cxn ang="0">
                    <a:pos x="765" y="0"/>
                  </a:cxn>
                </a:cxnLst>
                <a:rect l="0" t="0" r="r" b="b"/>
                <a:pathLst>
                  <a:path w="833" h="1117">
                    <a:moveTo>
                      <a:pt x="765" y="0"/>
                    </a:moveTo>
                    <a:cubicBezTo>
                      <a:pt x="27" y="0"/>
                      <a:pt x="27" y="0"/>
                      <a:pt x="27" y="0"/>
                    </a:cubicBezTo>
                    <a:cubicBezTo>
                      <a:pt x="7" y="45"/>
                      <a:pt x="0" y="91"/>
                      <a:pt x="0" y="131"/>
                    </a:cubicBezTo>
                    <a:cubicBezTo>
                      <a:pt x="0" y="197"/>
                      <a:pt x="34" y="383"/>
                      <a:pt x="331" y="476"/>
                    </a:cubicBezTo>
                    <a:cubicBezTo>
                      <a:pt x="628" y="570"/>
                      <a:pt x="747" y="770"/>
                      <a:pt x="747" y="917"/>
                    </a:cubicBezTo>
                    <a:cubicBezTo>
                      <a:pt x="747" y="1013"/>
                      <a:pt x="731" y="1070"/>
                      <a:pt x="700" y="1117"/>
                    </a:cubicBezTo>
                    <a:cubicBezTo>
                      <a:pt x="765" y="1117"/>
                      <a:pt x="765" y="1117"/>
                      <a:pt x="765" y="1117"/>
                    </a:cubicBezTo>
                    <a:cubicBezTo>
                      <a:pt x="803" y="1117"/>
                      <a:pt x="833" y="1087"/>
                      <a:pt x="833" y="1049"/>
                    </a:cubicBezTo>
                    <a:cubicBezTo>
                      <a:pt x="833" y="68"/>
                      <a:pt x="833" y="68"/>
                      <a:pt x="833" y="68"/>
                    </a:cubicBezTo>
                    <a:cubicBezTo>
                      <a:pt x="833" y="30"/>
                      <a:pt x="803" y="0"/>
                      <a:pt x="765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D7D7D7"/>
                  </a:gs>
                  <a:gs pos="100000">
                    <a:srgbClr val="AFAFAF"/>
                  </a:gs>
                </a:gsLst>
                <a:path path="circle">
                  <a:fillToRect l="50000" t="50000" r="50000" b="50000"/>
                </a:path>
                <a:tileRect/>
              </a:gradFill>
              <a:ln w="14288" cap="flat">
                <a:noFill/>
                <a:prstDash val="solid"/>
                <a:miter lim="800000"/>
                <a:headEnd/>
                <a:tailEnd/>
              </a:ln>
              <a:scene3d>
                <a:camera prst="perspectiveFront" fov="3900000"/>
                <a:lightRig rig="balanced" dir="t"/>
              </a:scene3d>
              <a:sp3d extrusionH="1143000" prstMaterial="plastic">
                <a:bevelT w="25400" h="317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</p:grpSp>
        <p:sp>
          <p:nvSpPr>
            <p:cNvPr id="6" name="Rechteck 3">
              <a:extLst>
                <a:ext uri="{FF2B5EF4-FFF2-40B4-BE49-F238E27FC236}">
                  <a16:creationId xmlns="" xmlns:a16="http://schemas.microsoft.com/office/drawing/2014/main" id="{00842E54-71EE-421E-8ED8-5FA5F226B120}"/>
                </a:ext>
              </a:extLst>
            </p:cNvPr>
            <p:cNvSpPr/>
            <p:nvPr/>
          </p:nvSpPr>
          <p:spPr bwMode="gray">
            <a:xfrm>
              <a:off x="2951465" y="3841894"/>
              <a:ext cx="2719766" cy="308113"/>
            </a:xfrm>
            <a:prstGeom prst="rect">
              <a:avLst/>
            </a:prstGeom>
            <a:noFill/>
            <a:ln w="12700">
              <a:noFill/>
              <a:round/>
              <a:headEnd/>
              <a:tailEnd/>
            </a:ln>
            <a:effectLst/>
          </p:spPr>
          <p:txBody>
            <a:bodyPr rtlCol="0" anchor="ctr"/>
            <a:lstStyle/>
            <a:p>
              <a:pPr algn="ctr"/>
              <a:r>
                <a:rPr lang="ru-RU" sz="2400" b="1" dirty="0">
                  <a:solidFill>
                    <a:srgbClr val="FFFFFF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ЗАИНТЕРЕСОВАННОСТЬ</a:t>
              </a:r>
            </a:p>
            <a:p>
              <a:pPr algn="ctr"/>
              <a:r>
                <a:rPr lang="ru-RU" sz="2400" b="1" dirty="0">
                  <a:solidFill>
                    <a:srgbClr val="FFFFFF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 РОДИТЕЛЕЙ</a:t>
              </a:r>
              <a:endParaRPr lang="de-DE" sz="2400" b="1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7" name="Rechteck 15">
              <a:extLst>
                <a:ext uri="{FF2B5EF4-FFF2-40B4-BE49-F238E27FC236}">
                  <a16:creationId xmlns="" xmlns:a16="http://schemas.microsoft.com/office/drawing/2014/main" id="{DB599F1F-7038-4D27-A870-C528F7420214}"/>
                </a:ext>
              </a:extLst>
            </p:cNvPr>
            <p:cNvSpPr/>
            <p:nvPr/>
          </p:nvSpPr>
          <p:spPr bwMode="gray">
            <a:xfrm>
              <a:off x="3856679" y="2255832"/>
              <a:ext cx="1737057" cy="308113"/>
            </a:xfrm>
            <a:prstGeom prst="rect">
              <a:avLst/>
            </a:prstGeom>
            <a:noFill/>
            <a:ln w="12700">
              <a:noFill/>
              <a:round/>
              <a:headEnd/>
              <a:tailEnd/>
            </a:ln>
            <a:effectLst/>
          </p:spPr>
          <p:txBody>
            <a:bodyPr rtlCol="0" anchor="ctr"/>
            <a:lstStyle/>
            <a:p>
              <a:pPr algn="r"/>
              <a:r>
                <a:rPr lang="ru-RU" sz="2400" b="1" dirty="0">
                  <a:solidFill>
                    <a:srgbClr val="FFFFFF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ГОТОВНОСТЬ ПЕДАГОГОВ</a:t>
              </a:r>
              <a:endParaRPr lang="de-DE" sz="2400" b="1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</p:grpSp>
      <p:sp>
        <p:nvSpPr>
          <p:cNvPr id="10" name="Заголовок 4">
            <a:extLst>
              <a:ext uri="{FF2B5EF4-FFF2-40B4-BE49-F238E27FC236}">
                <a16:creationId xmlns="" xmlns:a16="http://schemas.microsoft.com/office/drawing/2014/main" id="{1EE16640-04F3-42B7-A24A-5A9354DC046C}"/>
              </a:ext>
            </a:extLst>
          </p:cNvPr>
          <p:cNvSpPr txBox="1">
            <a:spLocks/>
          </p:cNvSpPr>
          <p:nvPr/>
        </p:nvSpPr>
        <p:spPr>
          <a:xfrm>
            <a:off x="1259632" y="267113"/>
            <a:ext cx="684076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i="1" dirty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КРИТЕРИИ ОТБОРА УЧАСТНИКОВ ПРОЕКТА</a:t>
            </a:r>
          </a:p>
        </p:txBody>
      </p:sp>
    </p:spTree>
    <p:extLst>
      <p:ext uri="{BB962C8B-B14F-4D97-AF65-F5344CB8AC3E}">
        <p14:creationId xmlns="" xmlns:p14="http://schemas.microsoft.com/office/powerpoint/2010/main" val="3066546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01A493D2-7D00-4856-8F62-44A3FC3E79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4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2E22D768-46F7-4F6A-A4A7-4558CA27EA1E}"/>
              </a:ext>
            </a:extLst>
          </p:cNvPr>
          <p:cNvSpPr txBox="1"/>
          <p:nvPr/>
        </p:nvSpPr>
        <p:spPr>
          <a:xfrm>
            <a:off x="2987824" y="2644170"/>
            <a:ext cx="35283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РЕАЛИЗАЦИИ ПРОЕКТА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9B547A0D-3D90-4FD8-9D7E-7F9EECFC86D6}"/>
              </a:ext>
            </a:extLst>
          </p:cNvPr>
          <p:cNvSpPr txBox="1"/>
          <p:nvPr/>
        </p:nvSpPr>
        <p:spPr>
          <a:xfrm>
            <a:off x="1142800" y="1193535"/>
            <a:ext cx="33843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ДИДАКТИЧЕСКОГО ОСНАЩЕНИЯ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28A77148-F721-4A8B-B125-AD6CAEE6A926}"/>
              </a:ext>
            </a:extLst>
          </p:cNvPr>
          <p:cNvSpPr txBox="1"/>
          <p:nvPr/>
        </p:nvSpPr>
        <p:spPr>
          <a:xfrm>
            <a:off x="5071391" y="1348195"/>
            <a:ext cx="35283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РАСШИРЕНИЕ СПЕКТРА ФОРМ РАБОТЫ С ДЕТЬМИ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8607E8A4-DE27-4A45-82DC-071725E664F2}"/>
              </a:ext>
            </a:extLst>
          </p:cNvPr>
          <p:cNvSpPr txBox="1"/>
          <p:nvPr/>
        </p:nvSpPr>
        <p:spPr>
          <a:xfrm>
            <a:off x="360041" y="3678534"/>
            <a:ext cx="316835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МОНИТОРИНГА КАЧЕСТВА МАТЕМАТИЧЕСКОГО ОБРАЗОВАНИЯ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8742653C-784C-4055-965B-463DE8E8EACB}"/>
              </a:ext>
            </a:extLst>
          </p:cNvPr>
          <p:cNvSpPr txBox="1"/>
          <p:nvPr/>
        </p:nvSpPr>
        <p:spPr>
          <a:xfrm>
            <a:off x="6156176" y="3791790"/>
            <a:ext cx="31683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ПСИХОЛОГИЧЕСКОЕ СОПРОВОЖДЕНИЕ РАЗВИТИЯ ДЕТЕЙ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299DCD0C-80FD-4299-A999-131503254A02}"/>
              </a:ext>
            </a:extLst>
          </p:cNvPr>
          <p:cNvSpPr txBox="1"/>
          <p:nvPr/>
        </p:nvSpPr>
        <p:spPr>
          <a:xfrm>
            <a:off x="3528393" y="5445697"/>
            <a:ext cx="25922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ПРОЕКТОМ</a:t>
            </a:r>
          </a:p>
        </p:txBody>
      </p:sp>
    </p:spTree>
    <p:extLst>
      <p:ext uri="{BB962C8B-B14F-4D97-AF65-F5344CB8AC3E}">
        <p14:creationId xmlns="" xmlns:p14="http://schemas.microsoft.com/office/powerpoint/2010/main" val="1748518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>
            <a:extLst>
              <a:ext uri="{FF2B5EF4-FFF2-40B4-BE49-F238E27FC236}">
                <a16:creationId xmlns="" xmlns:a16="http://schemas.microsoft.com/office/drawing/2014/main" id="{A2A57DFF-969C-446C-BBBD-9CFDD395D1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5799" y="2057400"/>
            <a:ext cx="2454913" cy="2743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>
            <a:extLst>
              <a:ext uri="{FF2B5EF4-FFF2-40B4-BE49-F238E27FC236}">
                <a16:creationId xmlns="" xmlns:a16="http://schemas.microsoft.com/office/drawing/2014/main" id="{4B52A5FB-70DE-453B-853E-065048F10B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26129" y="2057400"/>
            <a:ext cx="2475225" cy="3204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7">
            <a:extLst>
              <a:ext uri="{FF2B5EF4-FFF2-40B4-BE49-F238E27FC236}">
                <a16:creationId xmlns="" xmlns:a16="http://schemas.microsoft.com/office/drawing/2014/main" id="{92D3C897-83C1-4413-8443-9C02051FE9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04559" y="2057400"/>
            <a:ext cx="2475225" cy="3810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93E3D25A-81D2-4262-BB9A-8E51DF8DB0DC}"/>
              </a:ext>
            </a:extLst>
          </p:cNvPr>
          <p:cNvSpPr txBox="1"/>
          <p:nvPr/>
        </p:nvSpPr>
        <p:spPr>
          <a:xfrm>
            <a:off x="1167149" y="1595734"/>
            <a:ext cx="12626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ДЕТИ: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60B05161-1CD6-4A0D-AC5B-7ED4E3B123A5}"/>
              </a:ext>
            </a:extLst>
          </p:cNvPr>
          <p:cNvSpPr txBox="1"/>
          <p:nvPr/>
        </p:nvSpPr>
        <p:spPr>
          <a:xfrm>
            <a:off x="806002" y="2594183"/>
            <a:ext cx="1960582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уровень притязаний и полнота освоения программ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7B7EE03A-33E5-48A2-BC09-026158F1FF39}"/>
              </a:ext>
            </a:extLst>
          </p:cNvPr>
          <p:cNvSpPr txBox="1"/>
          <p:nvPr/>
        </p:nvSpPr>
        <p:spPr>
          <a:xfrm>
            <a:off x="3457183" y="1595734"/>
            <a:ext cx="21191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РОДИТЕЛИ: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4B318CD0-93B0-4EA0-8750-8E313EC3ACA4}"/>
              </a:ext>
            </a:extLst>
          </p:cNvPr>
          <p:cNvSpPr txBox="1"/>
          <p:nvPr/>
        </p:nvSpPr>
        <p:spPr>
          <a:xfrm>
            <a:off x="5756826" y="1595734"/>
            <a:ext cx="27229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ВОСПИТАТЕЛЬ: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B171CDAC-4002-4CA0-B5B3-A4C7FCD8FC21}"/>
              </a:ext>
            </a:extLst>
          </p:cNvPr>
          <p:cNvSpPr txBox="1"/>
          <p:nvPr/>
        </p:nvSpPr>
        <p:spPr>
          <a:xfrm>
            <a:off x="3302043" y="2732682"/>
            <a:ext cx="23441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удовлетворённость и заинтересованность родителей</a:t>
            </a:r>
          </a:p>
        </p:txBody>
      </p:sp>
      <p:sp>
        <p:nvSpPr>
          <p:cNvPr id="16" name="Заголовок 4">
            <a:extLst>
              <a:ext uri="{FF2B5EF4-FFF2-40B4-BE49-F238E27FC236}">
                <a16:creationId xmlns="" xmlns:a16="http://schemas.microsoft.com/office/drawing/2014/main" id="{E50C8CC8-7D3E-43C3-934F-A14868785D35}"/>
              </a:ext>
            </a:extLst>
          </p:cNvPr>
          <p:cNvSpPr txBox="1">
            <a:spLocks/>
          </p:cNvSpPr>
          <p:nvPr/>
        </p:nvSpPr>
        <p:spPr>
          <a:xfrm>
            <a:off x="1497509" y="195689"/>
            <a:ext cx="6408712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i="1" dirty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ДИАГНОСТИКА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C6D78A7C-0F23-4CB1-B03E-992433679A66}"/>
              </a:ext>
            </a:extLst>
          </p:cNvPr>
          <p:cNvSpPr txBox="1"/>
          <p:nvPr/>
        </p:nvSpPr>
        <p:spPr>
          <a:xfrm>
            <a:off x="5956748" y="2303282"/>
            <a:ext cx="238125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профессиональные затруднения, потребности и способность к рефлексии</a:t>
            </a:r>
          </a:p>
          <a:p>
            <a:pPr marL="285750" indent="-285750" algn="ctr">
              <a:buFontTx/>
              <a:buChar char="-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мотивация к развитию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E392FFAD-0D41-460B-9759-08150A5FD54F}"/>
              </a:ext>
            </a:extLst>
          </p:cNvPr>
          <p:cNvSpPr txBox="1"/>
          <p:nvPr/>
        </p:nvSpPr>
        <p:spPr>
          <a:xfrm>
            <a:off x="607945" y="5286889"/>
            <a:ext cx="60045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>
                <a:solidFill>
                  <a:srgbClr val="333399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Нововведение для основной группы:</a:t>
            </a:r>
          </a:p>
          <a:p>
            <a:r>
              <a:rPr lang="ru-RU" sz="24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Внедрение компьютерной экспертной программы</a:t>
            </a:r>
            <a:r>
              <a:rPr lang="ru-RU" sz="2400" b="1" i="1" dirty="0">
                <a:solidFill>
                  <a:srgbClr val="3333CC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2400" b="1" i="1" dirty="0">
                <a:solidFill>
                  <a:srgbClr val="333399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«</a:t>
            </a:r>
            <a:r>
              <a:rPr lang="ru-RU" sz="2400" b="1" i="1" dirty="0" err="1">
                <a:solidFill>
                  <a:srgbClr val="333399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Лонгитюд</a:t>
            </a:r>
            <a:r>
              <a:rPr lang="ru-RU" sz="2400" b="1" i="1" dirty="0">
                <a:solidFill>
                  <a:srgbClr val="333399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»</a:t>
            </a:r>
          </a:p>
        </p:txBody>
      </p:sp>
    </p:spTree>
    <p:extLst>
      <p:ext uri="{BB962C8B-B14F-4D97-AF65-F5344CB8AC3E}">
        <p14:creationId xmlns="" xmlns:p14="http://schemas.microsoft.com/office/powerpoint/2010/main" val="3131250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7" grpId="0"/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4">
            <a:extLst>
              <a:ext uri="{FF2B5EF4-FFF2-40B4-BE49-F238E27FC236}">
                <a16:creationId xmlns="" xmlns:a16="http://schemas.microsoft.com/office/drawing/2014/main" id="{905287D8-0F07-449E-89CE-56C2B5A4A9FB}"/>
              </a:ext>
            </a:extLst>
          </p:cNvPr>
          <p:cNvSpPr txBox="1">
            <a:spLocks/>
          </p:cNvSpPr>
          <p:nvPr/>
        </p:nvSpPr>
        <p:spPr>
          <a:xfrm>
            <a:off x="1497509" y="195689"/>
            <a:ext cx="6408712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i="1" dirty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ДИДАКТИЧЕСКОЕ ОСНАЩЕНИЕ</a:t>
            </a:r>
          </a:p>
        </p:txBody>
      </p:sp>
      <p:grpSp>
        <p:nvGrpSpPr>
          <p:cNvPr id="5" name="Group 55">
            <a:extLst>
              <a:ext uri="{FF2B5EF4-FFF2-40B4-BE49-F238E27FC236}">
                <a16:creationId xmlns="" xmlns:a16="http://schemas.microsoft.com/office/drawing/2014/main" id="{40C7812F-793D-4F98-8BAF-688DD968AF95}"/>
              </a:ext>
            </a:extLst>
          </p:cNvPr>
          <p:cNvGrpSpPr>
            <a:grpSpLocks/>
          </p:cNvGrpSpPr>
          <p:nvPr/>
        </p:nvGrpSpPr>
        <p:grpSpPr bwMode="auto">
          <a:xfrm>
            <a:off x="889114" y="1665437"/>
            <a:ext cx="3579819" cy="4125913"/>
            <a:chOff x="2094" y="1183"/>
            <a:chExt cx="2255" cy="2599"/>
          </a:xfrm>
        </p:grpSpPr>
        <p:sp>
          <p:nvSpPr>
            <p:cNvPr id="6" name="AutoShape 9">
              <a:extLst>
                <a:ext uri="{FF2B5EF4-FFF2-40B4-BE49-F238E27FC236}">
                  <a16:creationId xmlns="" xmlns:a16="http://schemas.microsoft.com/office/drawing/2014/main" id="{66ED6E8C-186F-415C-824B-47A9186DC1A8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094" y="2294"/>
              <a:ext cx="2255" cy="1488"/>
            </a:xfrm>
            <a:prstGeom prst="roundRect">
              <a:avLst>
                <a:gd name="adj" fmla="val 7935"/>
              </a:avLst>
            </a:prstGeom>
            <a:solidFill>
              <a:schemeClr val="bg1"/>
            </a:solidFill>
            <a:ln w="9525">
              <a:solidFill>
                <a:srgbClr val="6666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AutoShape 37">
              <a:extLst>
                <a:ext uri="{FF2B5EF4-FFF2-40B4-BE49-F238E27FC236}">
                  <a16:creationId xmlns="" xmlns:a16="http://schemas.microsoft.com/office/drawing/2014/main" id="{82BDC8BF-3491-4DB3-8A16-DD3FD1DAAB95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130" y="1183"/>
              <a:ext cx="2182" cy="771"/>
            </a:xfrm>
            <a:prstGeom prst="roundRect">
              <a:avLst>
                <a:gd name="adj" fmla="val 17509"/>
              </a:avLst>
            </a:prstGeom>
            <a:solidFill>
              <a:srgbClr val="9999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8" name="Text Box 12">
              <a:extLst>
                <a:ext uri="{FF2B5EF4-FFF2-40B4-BE49-F238E27FC236}">
                  <a16:creationId xmlns="" xmlns:a16="http://schemas.microsoft.com/office/drawing/2014/main" id="{4CE52798-5217-4B9F-B099-A8985583DE67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3204" y="2533"/>
              <a:ext cx="11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endParaRPr lang="en-US" b="1" dirty="0">
                <a:solidFill>
                  <a:srgbClr val="3333CC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endParaRPr>
            </a:p>
          </p:txBody>
        </p:sp>
      </p:grpSp>
      <p:sp>
        <p:nvSpPr>
          <p:cNvPr id="11" name="AutoShape 37">
            <a:extLst>
              <a:ext uri="{FF2B5EF4-FFF2-40B4-BE49-F238E27FC236}">
                <a16:creationId xmlns="" xmlns:a16="http://schemas.microsoft.com/office/drawing/2014/main" id="{6B100DFC-5BFB-4DA0-8D35-B8801C71A29E}"/>
              </a:ext>
            </a:extLst>
          </p:cNvPr>
          <p:cNvSpPr>
            <a:spLocks noChangeArrowheads="1"/>
          </p:cNvSpPr>
          <p:nvPr/>
        </p:nvSpPr>
        <p:spPr bwMode="gray">
          <a:xfrm>
            <a:off x="5076056" y="1665436"/>
            <a:ext cx="3463931" cy="1223963"/>
          </a:xfrm>
          <a:prstGeom prst="roundRect">
            <a:avLst>
              <a:gd name="adj" fmla="val 17509"/>
            </a:avLst>
          </a:prstGeom>
          <a:solidFill>
            <a:srgbClr val="9999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AutoShape 9">
            <a:extLst>
              <a:ext uri="{FF2B5EF4-FFF2-40B4-BE49-F238E27FC236}">
                <a16:creationId xmlns="" xmlns:a16="http://schemas.microsoft.com/office/drawing/2014/main" id="{0296D406-35D5-4F03-9CB3-372E21BF3E8E}"/>
              </a:ext>
            </a:extLst>
          </p:cNvPr>
          <p:cNvSpPr>
            <a:spLocks noChangeArrowheads="1"/>
          </p:cNvSpPr>
          <p:nvPr/>
        </p:nvSpPr>
        <p:spPr bwMode="gray">
          <a:xfrm>
            <a:off x="5018111" y="3429150"/>
            <a:ext cx="3579819" cy="2362200"/>
          </a:xfrm>
          <a:prstGeom prst="roundRect">
            <a:avLst>
              <a:gd name="adj" fmla="val 7935"/>
            </a:avLst>
          </a:prstGeom>
          <a:solidFill>
            <a:schemeClr val="bg1"/>
          </a:solidFill>
          <a:ln>
            <a:solidFill>
              <a:srgbClr val="6666FF"/>
            </a:solidFill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Text Box 12">
            <a:extLst>
              <a:ext uri="{FF2B5EF4-FFF2-40B4-BE49-F238E27FC236}">
                <a16:creationId xmlns="" xmlns:a16="http://schemas.microsoft.com/office/drawing/2014/main" id="{1D215E1A-0EA0-490C-8E10-8D66CDF0A517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4926896" y="4178450"/>
            <a:ext cx="3762248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ru-RU" sz="1900" b="1" dirty="0">
                <a:solidFill>
                  <a:srgbClr val="333399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Игровое и учебное оборудование</a:t>
            </a:r>
          </a:p>
          <a:p>
            <a:pPr algn="ctr"/>
            <a:r>
              <a:rPr lang="ru-RU" sz="1900" b="1" dirty="0">
                <a:solidFill>
                  <a:srgbClr val="333399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нового поколения</a:t>
            </a:r>
            <a:endParaRPr lang="en-US" sz="1900" b="1" dirty="0">
              <a:solidFill>
                <a:srgbClr val="333399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1D4FF0A6-800E-4A2C-8C27-42A30760895D}"/>
              </a:ext>
            </a:extLst>
          </p:cNvPr>
          <p:cNvSpPr txBox="1"/>
          <p:nvPr/>
        </p:nvSpPr>
        <p:spPr>
          <a:xfrm>
            <a:off x="994905" y="1814849"/>
            <a:ext cx="31824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КОНТРОЛЬНАЯ ГРУППА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7C2CE05A-5C56-4711-A4C6-1118AA77F82B}"/>
              </a:ext>
            </a:extLst>
          </p:cNvPr>
          <p:cNvSpPr txBox="1"/>
          <p:nvPr/>
        </p:nvSpPr>
        <p:spPr>
          <a:xfrm>
            <a:off x="5297704" y="1820443"/>
            <a:ext cx="31824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ГРУППА</a:t>
            </a:r>
          </a:p>
        </p:txBody>
      </p:sp>
      <p:cxnSp>
        <p:nvCxnSpPr>
          <p:cNvPr id="17" name="Прямая со стрелкой 16">
            <a:extLst>
              <a:ext uri="{FF2B5EF4-FFF2-40B4-BE49-F238E27FC236}">
                <a16:creationId xmlns="" xmlns:a16="http://schemas.microsoft.com/office/drawing/2014/main" id="{7F10B8B9-A8B9-4F65-9006-A0850E863E9C}"/>
              </a:ext>
            </a:extLst>
          </p:cNvPr>
          <p:cNvCxnSpPr>
            <a:cxnSpLocks/>
          </p:cNvCxnSpPr>
          <p:nvPr/>
        </p:nvCxnSpPr>
        <p:spPr>
          <a:xfrm>
            <a:off x="2585316" y="2865586"/>
            <a:ext cx="796" cy="5397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>
            <a:extLst>
              <a:ext uri="{FF2B5EF4-FFF2-40B4-BE49-F238E27FC236}">
                <a16:creationId xmlns="" xmlns:a16="http://schemas.microsoft.com/office/drawing/2014/main" id="{5379C7D6-B040-45A0-A785-DF1DF1965EC1}"/>
              </a:ext>
            </a:extLst>
          </p:cNvPr>
          <p:cNvCxnSpPr/>
          <p:nvPr/>
        </p:nvCxnSpPr>
        <p:spPr>
          <a:xfrm>
            <a:off x="6888911" y="2889099"/>
            <a:ext cx="796" cy="5397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Box 12">
            <a:extLst>
              <a:ext uri="{FF2B5EF4-FFF2-40B4-BE49-F238E27FC236}">
                <a16:creationId xmlns="" xmlns:a16="http://schemas.microsoft.com/office/drawing/2014/main" id="{2379ED72-1C8D-47A4-A98D-38E7920417A2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904881" y="3957697"/>
            <a:ext cx="3654077" cy="1261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ru-RU" sz="1900" b="1" dirty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Традиционная дидактика </a:t>
            </a:r>
          </a:p>
          <a:p>
            <a:pPr algn="ctr"/>
            <a:r>
              <a:rPr lang="ru-RU" sz="1900" b="1" dirty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игровые пособия, </a:t>
            </a:r>
          </a:p>
          <a:p>
            <a:pPr algn="ctr"/>
            <a:r>
              <a:rPr lang="ru-RU" sz="1900" b="1" dirty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рекомендованные программой </a:t>
            </a:r>
          </a:p>
          <a:p>
            <a:pPr algn="ctr"/>
            <a:r>
              <a:rPr lang="ru-RU" sz="1900" b="1" dirty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«От рождения до школы»</a:t>
            </a:r>
            <a:endParaRPr lang="en-US" sz="1900" b="1" dirty="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65949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4">
            <a:extLst>
              <a:ext uri="{FF2B5EF4-FFF2-40B4-BE49-F238E27FC236}">
                <a16:creationId xmlns="" xmlns:a16="http://schemas.microsoft.com/office/drawing/2014/main" id="{FAE7A940-A6DC-44AE-8845-62BDDBCEDD2A}"/>
              </a:ext>
            </a:extLst>
          </p:cNvPr>
          <p:cNvSpPr txBox="1">
            <a:spLocks/>
          </p:cNvSpPr>
          <p:nvPr/>
        </p:nvSpPr>
        <p:spPr>
          <a:xfrm>
            <a:off x="1497509" y="195689"/>
            <a:ext cx="6408712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i="1" dirty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ДИДАКТИЧЕСКОЕ ОСНАЩЕНИЕ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21B7CCB5-50E8-471F-91DE-9D93FE94BD2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8840" y="1437424"/>
            <a:ext cx="3850719" cy="256358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65EE3F5A-482D-484D-8554-CA902EF4D5C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13720"/>
          <a:stretch/>
        </p:blipFill>
        <p:spPr>
          <a:xfrm>
            <a:off x="2776505" y="4206310"/>
            <a:ext cx="3795390" cy="245600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5A35BFDC-6546-4F6B-873A-27442EF6B48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8546" y="1397908"/>
            <a:ext cx="1981963" cy="264261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3261FD23-1C1C-4A9F-A034-8DEB8CB9545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12633"/>
          <a:stretch/>
        </p:blipFill>
        <p:spPr>
          <a:xfrm>
            <a:off x="6838546" y="4206310"/>
            <a:ext cx="2025658" cy="263627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A386BA65-7E15-4249-9558-91967391053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4408"/>
          <a:stretch/>
        </p:blipFill>
        <p:spPr>
          <a:xfrm rot="5400000">
            <a:off x="40234" y="1596603"/>
            <a:ext cx="2615213" cy="22916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51FCDB6A-3A7F-4B27-8E64-C4FB4497F86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1891"/>
          <a:stretch/>
        </p:blipFill>
        <p:spPr>
          <a:xfrm rot="5400000">
            <a:off x="40233" y="4400855"/>
            <a:ext cx="2615214" cy="222612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148857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4">
            <a:extLst>
              <a:ext uri="{FF2B5EF4-FFF2-40B4-BE49-F238E27FC236}">
                <a16:creationId xmlns="" xmlns:a16="http://schemas.microsoft.com/office/drawing/2014/main" id="{7B02E520-C8B1-4C91-80E3-D93A0FF63E15}"/>
              </a:ext>
            </a:extLst>
          </p:cNvPr>
          <p:cNvSpPr txBox="1">
            <a:spLocks/>
          </p:cNvSpPr>
          <p:nvPr/>
        </p:nvSpPr>
        <p:spPr>
          <a:xfrm>
            <a:off x="1497509" y="195689"/>
            <a:ext cx="6408712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i="1" dirty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ФОРМЫ РАБОТЫ С ДЕТЬМИ</a:t>
            </a:r>
          </a:p>
          <a:p>
            <a:r>
              <a:rPr lang="ru-RU" sz="2800" b="1" dirty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Нововведение в основной группе</a:t>
            </a:r>
          </a:p>
        </p:txBody>
      </p:sp>
      <p:sp>
        <p:nvSpPr>
          <p:cNvPr id="11" name="Text Box 11">
            <a:extLst>
              <a:ext uri="{FF2B5EF4-FFF2-40B4-BE49-F238E27FC236}">
                <a16:creationId xmlns="" xmlns:a16="http://schemas.microsoft.com/office/drawing/2014/main" id="{76B902E3-A8F0-42CA-B214-73CE91A7EE0D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5172075" y="4933950"/>
            <a:ext cx="20145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Verdana" pitchFamily="34" charset="0"/>
              </a:rPr>
              <a:t>Add Your Text</a:t>
            </a:r>
          </a:p>
        </p:txBody>
      </p:sp>
      <p:sp>
        <p:nvSpPr>
          <p:cNvPr id="14" name="AutoShape 7">
            <a:extLst>
              <a:ext uri="{FF2B5EF4-FFF2-40B4-BE49-F238E27FC236}">
                <a16:creationId xmlns="" xmlns:a16="http://schemas.microsoft.com/office/drawing/2014/main" id="{E2A822CB-A8A2-49BD-8F87-755A364DDFDC}"/>
              </a:ext>
            </a:extLst>
          </p:cNvPr>
          <p:cNvSpPr>
            <a:spLocks noChangeArrowheads="1"/>
          </p:cNvSpPr>
          <p:nvPr/>
        </p:nvSpPr>
        <p:spPr bwMode="gray">
          <a:xfrm>
            <a:off x="3044137" y="3323753"/>
            <a:ext cx="3262064" cy="641925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5" name="Group 8">
            <a:extLst>
              <a:ext uri="{FF2B5EF4-FFF2-40B4-BE49-F238E27FC236}">
                <a16:creationId xmlns="" xmlns:a16="http://schemas.microsoft.com/office/drawing/2014/main" id="{86925E7F-3C34-4E06-91A4-6722C139158C}"/>
              </a:ext>
            </a:extLst>
          </p:cNvPr>
          <p:cNvGrpSpPr>
            <a:grpSpLocks/>
          </p:cNvGrpSpPr>
          <p:nvPr/>
        </p:nvGrpSpPr>
        <p:grpSpPr bwMode="auto">
          <a:xfrm>
            <a:off x="2929263" y="2420301"/>
            <a:ext cx="5028862" cy="1219030"/>
            <a:chOff x="2400" y="1152"/>
            <a:chExt cx="2161" cy="538"/>
          </a:xfrm>
        </p:grpSpPr>
        <p:sp>
          <p:nvSpPr>
            <p:cNvPr id="16" name="Text Box 9">
              <a:extLst>
                <a:ext uri="{FF2B5EF4-FFF2-40B4-BE49-F238E27FC236}">
                  <a16:creationId xmlns="" xmlns:a16="http://schemas.microsoft.com/office/drawing/2014/main" id="{F589249F-0FBC-42C9-B43E-EE109592E346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3292" y="1541"/>
              <a:ext cx="1269" cy="1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endParaRPr lang="en-US" sz="1600" b="1" dirty="0">
                <a:solidFill>
                  <a:srgbClr val="CC0099"/>
                </a:solidFill>
                <a:latin typeface="Verdana" pitchFamily="34" charset="0"/>
              </a:endParaRPr>
            </a:p>
          </p:txBody>
        </p:sp>
        <p:sp>
          <p:nvSpPr>
            <p:cNvPr id="17" name="AutoShape 10">
              <a:extLst>
                <a:ext uri="{FF2B5EF4-FFF2-40B4-BE49-F238E27FC236}">
                  <a16:creationId xmlns="" xmlns:a16="http://schemas.microsoft.com/office/drawing/2014/main" id="{B0DB1727-D132-416E-BCE9-D9DA3FFC081B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400" y="1152"/>
              <a:ext cx="1488" cy="288"/>
            </a:xfrm>
            <a:prstGeom prst="roundRect">
              <a:avLst>
                <a:gd name="adj" fmla="val 50000"/>
              </a:avLst>
            </a:prstGeom>
            <a:noFill/>
            <a:ln w="28575" algn="ctr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 charset="0"/>
              </a:endParaRPr>
            </a:p>
          </p:txBody>
        </p:sp>
      </p:grpSp>
      <p:sp>
        <p:nvSpPr>
          <p:cNvPr id="18" name="Text Box 6">
            <a:extLst>
              <a:ext uri="{FF2B5EF4-FFF2-40B4-BE49-F238E27FC236}">
                <a16:creationId xmlns="" xmlns:a16="http://schemas.microsoft.com/office/drawing/2014/main" id="{54FD8A39-A0F4-4A0E-A69B-2329285164FA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3031396" y="1598404"/>
            <a:ext cx="305727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b="1" dirty="0">
                <a:solidFill>
                  <a:srgbClr val="009999"/>
                </a:solidFill>
                <a:latin typeface="Verdana" pitchFamily="34" charset="0"/>
              </a:rPr>
              <a:t>ИНТЕЛЛЕКТУАЛЬНЫЙ КЛУБ</a:t>
            </a:r>
            <a:endParaRPr lang="en-US" sz="1600" b="1" dirty="0">
              <a:solidFill>
                <a:srgbClr val="009999"/>
              </a:solidFill>
              <a:latin typeface="Verdana" pitchFamily="34" charset="0"/>
            </a:endParaRPr>
          </a:p>
        </p:txBody>
      </p:sp>
      <p:sp>
        <p:nvSpPr>
          <p:cNvPr id="19" name="AutoShape 12">
            <a:extLst>
              <a:ext uri="{FF2B5EF4-FFF2-40B4-BE49-F238E27FC236}">
                <a16:creationId xmlns="" xmlns:a16="http://schemas.microsoft.com/office/drawing/2014/main" id="{8D0B2C5F-0289-4F2C-98E1-F5BB97F580C5}"/>
              </a:ext>
            </a:extLst>
          </p:cNvPr>
          <p:cNvSpPr>
            <a:spLocks noChangeArrowheads="1"/>
          </p:cNvSpPr>
          <p:nvPr/>
        </p:nvSpPr>
        <p:spPr bwMode="gray">
          <a:xfrm>
            <a:off x="2929263" y="1610021"/>
            <a:ext cx="3143200" cy="623673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rgbClr val="003399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</a:endParaRP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</a:endParaRP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</a:endParaRP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</a:endParaRP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</a:endParaRP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</a:endParaRP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</a:endParaRP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</a:endParaRP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</a:endParaRP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</a:endParaRP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20" name="Text Box 11">
            <a:extLst>
              <a:ext uri="{FF2B5EF4-FFF2-40B4-BE49-F238E27FC236}">
                <a16:creationId xmlns="" xmlns:a16="http://schemas.microsoft.com/office/drawing/2014/main" id="{A13676EE-6632-4474-8027-29BA852A733A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5324475" y="5086350"/>
            <a:ext cx="20145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Verdana" pitchFamily="34" charset="0"/>
              </a:rPr>
              <a:t>Add Your Text</a:t>
            </a:r>
          </a:p>
        </p:txBody>
      </p:sp>
      <p:sp>
        <p:nvSpPr>
          <p:cNvPr id="21" name="Text Box 11">
            <a:extLst>
              <a:ext uri="{FF2B5EF4-FFF2-40B4-BE49-F238E27FC236}">
                <a16:creationId xmlns="" xmlns:a16="http://schemas.microsoft.com/office/drawing/2014/main" id="{96B09C50-D1A2-4B37-96D1-3ECFDFC7F6B8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3694596" y="3458635"/>
            <a:ext cx="20145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b="1" dirty="0">
                <a:solidFill>
                  <a:srgbClr val="003399"/>
                </a:solidFill>
                <a:latin typeface="Verdana" pitchFamily="34" charset="0"/>
              </a:rPr>
              <a:t>МУЛЬТСТУДИЯ</a:t>
            </a:r>
            <a:endParaRPr lang="en-US" sz="1600" b="1" dirty="0">
              <a:solidFill>
                <a:srgbClr val="003399"/>
              </a:solidFill>
              <a:latin typeface="Verdana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01D3709E-9967-4D0A-99EB-7839D273DDE4}"/>
              </a:ext>
            </a:extLst>
          </p:cNvPr>
          <p:cNvSpPr txBox="1"/>
          <p:nvPr/>
        </p:nvSpPr>
        <p:spPr>
          <a:xfrm>
            <a:off x="3105871" y="2417937"/>
            <a:ext cx="304750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C0099"/>
                </a:solidFill>
                <a:latin typeface="Verdana" pitchFamily="34" charset="0"/>
              </a:rPr>
              <a:t>СЕЗОН </a:t>
            </a:r>
          </a:p>
          <a:p>
            <a:pPr algn="ctr"/>
            <a:r>
              <a:rPr lang="ru-RU" sz="1600" b="1" dirty="0">
                <a:solidFill>
                  <a:srgbClr val="CC0099"/>
                </a:solidFill>
                <a:latin typeface="Verdana" pitchFamily="34" charset="0"/>
              </a:rPr>
              <a:t>МАТЕМАТИЧЕСКИХ ИГР</a:t>
            </a:r>
            <a:endParaRPr lang="en-US" sz="1600" b="1" dirty="0">
              <a:solidFill>
                <a:srgbClr val="CC0099"/>
              </a:solidFill>
              <a:latin typeface="Verdana" pitchFamily="34" charset="0"/>
            </a:endParaRPr>
          </a:p>
          <a:p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9512" y="1412776"/>
            <a:ext cx="2435993" cy="324799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10418" y="1476441"/>
            <a:ext cx="2388244" cy="318432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00032" y="4126501"/>
            <a:ext cx="3625858" cy="241421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539727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000"/>
                            </p:stCondLst>
                            <p:childTnLst>
                              <p:par>
                                <p:cTn id="3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8000"/>
                            </p:stCondLst>
                            <p:childTnLst>
                              <p:par>
                                <p:cTn id="3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8" grpId="0"/>
      <p:bldP spid="19" grpId="0" animBg="1"/>
      <p:bldP spid="21" grpId="0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4">
            <a:extLst>
              <a:ext uri="{FF2B5EF4-FFF2-40B4-BE49-F238E27FC236}">
                <a16:creationId xmlns="" xmlns:a16="http://schemas.microsoft.com/office/drawing/2014/main" id="{F4378317-C47F-4C2A-800C-EA4D4296B1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23728" y="470759"/>
            <a:ext cx="5569570" cy="899120"/>
          </a:xfrm>
        </p:spPr>
        <p:txBody>
          <a:bodyPr>
            <a:noAutofit/>
          </a:bodyPr>
          <a:lstStyle/>
          <a:p>
            <a:r>
              <a:rPr lang="ru-RU" sz="3200" b="1" i="1" dirty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ПСИХОЛОГИЧЕСКИЕ ПРИОРИТЕТЫ</a:t>
            </a:r>
          </a:p>
        </p:txBody>
      </p:sp>
      <p:grpSp>
        <p:nvGrpSpPr>
          <p:cNvPr id="3" name="Group 7">
            <a:extLst>
              <a:ext uri="{FF2B5EF4-FFF2-40B4-BE49-F238E27FC236}">
                <a16:creationId xmlns="" xmlns:a16="http://schemas.microsoft.com/office/drawing/2014/main" id="{A9E030F5-B0D5-4D8D-8BD7-9386378C3137}"/>
              </a:ext>
            </a:extLst>
          </p:cNvPr>
          <p:cNvGrpSpPr>
            <a:grpSpLocks/>
          </p:cNvGrpSpPr>
          <p:nvPr/>
        </p:nvGrpSpPr>
        <p:grpSpPr bwMode="auto">
          <a:xfrm>
            <a:off x="2870264" y="2626195"/>
            <a:ext cx="901701" cy="1222377"/>
            <a:chOff x="1296" y="2044"/>
            <a:chExt cx="568" cy="770"/>
          </a:xfrm>
        </p:grpSpPr>
        <p:sp>
          <p:nvSpPr>
            <p:cNvPr id="7" name="Text Box 10">
              <a:extLst>
                <a:ext uri="{FF2B5EF4-FFF2-40B4-BE49-F238E27FC236}">
                  <a16:creationId xmlns="" xmlns:a16="http://schemas.microsoft.com/office/drawing/2014/main" id="{48A86ECE-B1D9-4C47-B527-B374A150BD47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748" y="2523"/>
              <a:ext cx="116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endParaRPr lang="en-US" sz="2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Text Box 11">
              <a:extLst>
                <a:ext uri="{FF2B5EF4-FFF2-40B4-BE49-F238E27FC236}">
                  <a16:creationId xmlns="" xmlns:a16="http://schemas.microsoft.com/office/drawing/2014/main" id="{EC57D367-96B0-4CDD-9582-761B85EFB180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296" y="2044"/>
              <a:ext cx="116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9" name="Group 12">
            <a:extLst>
              <a:ext uri="{FF2B5EF4-FFF2-40B4-BE49-F238E27FC236}">
                <a16:creationId xmlns="" xmlns:a16="http://schemas.microsoft.com/office/drawing/2014/main" id="{AB04515B-BDA2-4B0C-9997-88AE906FD28B}"/>
              </a:ext>
            </a:extLst>
          </p:cNvPr>
          <p:cNvGrpSpPr>
            <a:grpSpLocks/>
          </p:cNvGrpSpPr>
          <p:nvPr/>
        </p:nvGrpSpPr>
        <p:grpSpPr bwMode="auto">
          <a:xfrm>
            <a:off x="2411760" y="5054739"/>
            <a:ext cx="925514" cy="646113"/>
            <a:chOff x="1296" y="2538"/>
            <a:chExt cx="583" cy="407"/>
          </a:xfrm>
        </p:grpSpPr>
        <p:sp>
          <p:nvSpPr>
            <p:cNvPr id="12" name="Text Box 15">
              <a:extLst>
                <a:ext uri="{FF2B5EF4-FFF2-40B4-BE49-F238E27FC236}">
                  <a16:creationId xmlns="" xmlns:a16="http://schemas.microsoft.com/office/drawing/2014/main" id="{4DAFEAFE-D6E3-4DB1-904C-8DFEF04958F8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763" y="2538"/>
              <a:ext cx="116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endPara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Text Box 16">
              <a:extLst>
                <a:ext uri="{FF2B5EF4-FFF2-40B4-BE49-F238E27FC236}">
                  <a16:creationId xmlns="" xmlns:a16="http://schemas.microsoft.com/office/drawing/2014/main" id="{B09C9007-0138-43D3-8F65-A8A15BEE4362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296" y="2654"/>
              <a:ext cx="116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  <p:sp>
        <p:nvSpPr>
          <p:cNvPr id="44" name="AutoShape 3">
            <a:extLst>
              <a:ext uri="{FF2B5EF4-FFF2-40B4-BE49-F238E27FC236}">
                <a16:creationId xmlns="" xmlns:a16="http://schemas.microsoft.com/office/drawing/2014/main" id="{5ECDBFD4-81F8-4F55-946F-C39B32DAC784}"/>
              </a:ext>
            </a:extLst>
          </p:cNvPr>
          <p:cNvSpPr>
            <a:spLocks noChangeArrowheads="1"/>
          </p:cNvSpPr>
          <p:nvPr/>
        </p:nvSpPr>
        <p:spPr bwMode="ltGray">
          <a:xfrm rot="5400000" flipH="1">
            <a:off x="-2761571" y="834801"/>
            <a:ext cx="5401563" cy="6046259"/>
          </a:xfrm>
          <a:custGeom>
            <a:avLst/>
            <a:gdLst>
              <a:gd name="G0" fmla="+- 56 0 0"/>
              <a:gd name="G1" fmla="+- 11796480 0 0"/>
              <a:gd name="G2" fmla="+- 0 0 11796480"/>
              <a:gd name="T0" fmla="*/ 0 256 1"/>
              <a:gd name="T1" fmla="*/ 180 256 1"/>
              <a:gd name="G3" fmla="+- 11796480 T0 T1"/>
              <a:gd name="T2" fmla="*/ 0 256 1"/>
              <a:gd name="T3" fmla="*/ 90 256 1"/>
              <a:gd name="G4" fmla="+- 11796480 T2 T3"/>
              <a:gd name="G5" fmla="*/ G4 2 1"/>
              <a:gd name="T4" fmla="*/ 90 256 1"/>
              <a:gd name="T5" fmla="*/ 0 256 1"/>
              <a:gd name="G6" fmla="+- 11796480 T4 T5"/>
              <a:gd name="G7" fmla="*/ G6 2 1"/>
              <a:gd name="G8" fmla="abs 1179648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56"/>
              <a:gd name="G18" fmla="*/ 56 1 2"/>
              <a:gd name="G19" fmla="+- G18 5400 0"/>
              <a:gd name="G20" fmla="cos G19 11796480"/>
              <a:gd name="G21" fmla="sin G19 11796480"/>
              <a:gd name="G22" fmla="+- G20 10800 0"/>
              <a:gd name="G23" fmla="+- G21 10800 0"/>
              <a:gd name="G24" fmla="+- 10800 0 G20"/>
              <a:gd name="G25" fmla="+- 56 10800 0"/>
              <a:gd name="G26" fmla="?: G9 G17 G25"/>
              <a:gd name="G27" fmla="?: G9 0 21600"/>
              <a:gd name="G28" fmla="cos 10800 11796480"/>
              <a:gd name="G29" fmla="sin 10800 11796480"/>
              <a:gd name="G30" fmla="sin 56 11796480"/>
              <a:gd name="G31" fmla="+- G28 10800 0"/>
              <a:gd name="G32" fmla="+- G29 10800 0"/>
              <a:gd name="G33" fmla="+- G30 10800 0"/>
              <a:gd name="G34" fmla="?: G4 0 G31"/>
              <a:gd name="G35" fmla="?: 11796480 G34 0"/>
              <a:gd name="G36" fmla="?: G6 G35 G31"/>
              <a:gd name="G37" fmla="+- 21600 0 G36"/>
              <a:gd name="G38" fmla="?: G4 0 G33"/>
              <a:gd name="G39" fmla="?: 1179648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5372 w 21600"/>
              <a:gd name="T15" fmla="*/ 10800 h 21600"/>
              <a:gd name="T16" fmla="*/ 10800 w 21600"/>
              <a:gd name="T17" fmla="*/ 10744 h 21600"/>
              <a:gd name="T18" fmla="*/ 16228 w 21600"/>
              <a:gd name="T19" fmla="*/ 10800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10744" y="10800"/>
                </a:moveTo>
                <a:cubicBezTo>
                  <a:pt x="10744" y="10769"/>
                  <a:pt x="10769" y="10744"/>
                  <a:pt x="10800" y="10744"/>
                </a:cubicBezTo>
                <a:cubicBezTo>
                  <a:pt x="10830" y="10743"/>
                  <a:pt x="10855" y="10769"/>
                  <a:pt x="10856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lose/>
              </a:path>
            </a:pathLst>
          </a:custGeom>
          <a:gradFill rotWithShape="0">
            <a:gsLst>
              <a:gs pos="0">
                <a:srgbClr val="B8CCFE">
                  <a:gamma/>
                  <a:tint val="39216"/>
                  <a:invGamma/>
                </a:srgbClr>
              </a:gs>
              <a:gs pos="100000">
                <a:srgbClr val="B8CCFE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54" name="Group 23">
            <a:extLst>
              <a:ext uri="{FF2B5EF4-FFF2-40B4-BE49-F238E27FC236}">
                <a16:creationId xmlns="" xmlns:a16="http://schemas.microsoft.com/office/drawing/2014/main" id="{3D9CA672-514B-4980-B133-6E7D53A7CBE1}"/>
              </a:ext>
            </a:extLst>
          </p:cNvPr>
          <p:cNvGrpSpPr>
            <a:grpSpLocks/>
          </p:cNvGrpSpPr>
          <p:nvPr/>
        </p:nvGrpSpPr>
        <p:grpSpPr bwMode="auto">
          <a:xfrm>
            <a:off x="2668422" y="4369781"/>
            <a:ext cx="381000" cy="381000"/>
            <a:chOff x="2078" y="1680"/>
            <a:chExt cx="1615" cy="1615"/>
          </a:xfrm>
        </p:grpSpPr>
        <p:sp>
          <p:nvSpPr>
            <p:cNvPr id="55" name="Oval 24">
              <a:extLst>
                <a:ext uri="{FF2B5EF4-FFF2-40B4-BE49-F238E27FC236}">
                  <a16:creationId xmlns="" xmlns:a16="http://schemas.microsoft.com/office/drawing/2014/main" id="{6B445FA3-1538-4BC7-B122-2DEA4BA15678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5715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" name="Oval 25">
              <a:extLst>
                <a:ext uri="{FF2B5EF4-FFF2-40B4-BE49-F238E27FC236}">
                  <a16:creationId xmlns="" xmlns:a16="http://schemas.microsoft.com/office/drawing/2014/main" id="{512199F8-FB84-4A66-95C7-B7B10456AA14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7" name="Oval 26">
              <a:extLst>
                <a:ext uri="{FF2B5EF4-FFF2-40B4-BE49-F238E27FC236}">
                  <a16:creationId xmlns="" xmlns:a16="http://schemas.microsoft.com/office/drawing/2014/main" id="{26F59293-21D3-40C0-A2F8-C1506DF7EDBC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58" name="Oval 27">
              <a:extLst>
                <a:ext uri="{FF2B5EF4-FFF2-40B4-BE49-F238E27FC236}">
                  <a16:creationId xmlns="" xmlns:a16="http://schemas.microsoft.com/office/drawing/2014/main" id="{E9E2EAEE-5AEF-4D96-BB5A-D1FED3CEED89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21B3E1"/>
                </a:gs>
                <a:gs pos="100000">
                  <a:srgbClr val="21B3E1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59" name="Oval 28">
              <a:extLst>
                <a:ext uri="{FF2B5EF4-FFF2-40B4-BE49-F238E27FC236}">
                  <a16:creationId xmlns="" xmlns:a16="http://schemas.microsoft.com/office/drawing/2014/main" id="{4A1991BB-1F1B-4501-8DE7-8C725311512B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60" name="Oval 29">
              <a:extLst>
                <a:ext uri="{FF2B5EF4-FFF2-40B4-BE49-F238E27FC236}">
                  <a16:creationId xmlns="" xmlns:a16="http://schemas.microsoft.com/office/drawing/2014/main" id="{C2F37C4F-3911-457D-8833-6BA2A3139E76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21B3E1"/>
                </a:gs>
                <a:gs pos="100000">
                  <a:srgbClr val="21B3E1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62" name="AutoShape 8">
            <a:extLst>
              <a:ext uri="{FF2B5EF4-FFF2-40B4-BE49-F238E27FC236}">
                <a16:creationId xmlns="" xmlns:a16="http://schemas.microsoft.com/office/drawing/2014/main" id="{6AA53B11-4DCE-40E2-82CD-BC67CE228CEC}"/>
              </a:ext>
            </a:extLst>
          </p:cNvPr>
          <p:cNvSpPr>
            <a:spLocks noChangeArrowheads="1"/>
          </p:cNvSpPr>
          <p:nvPr/>
        </p:nvSpPr>
        <p:spPr bwMode="gray">
          <a:xfrm>
            <a:off x="3198451" y="3988780"/>
            <a:ext cx="5603312" cy="1199179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B7E7FF">
                  <a:gamma/>
                  <a:tint val="0"/>
                  <a:invGamma/>
                </a:srgbClr>
              </a:gs>
              <a:gs pos="100000">
                <a:srgbClr val="B7E7FF"/>
              </a:gs>
            </a:gsLst>
            <a:lin ang="0" scaled="1"/>
          </a:gradFill>
          <a:ln w="28575" algn="ctr">
            <a:solidFill>
              <a:srgbClr val="B2B2B2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76200" dir="10800000"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/>
            <a:endParaRPr lang="en-US" b="1" dirty="0"/>
          </a:p>
        </p:txBody>
      </p:sp>
      <p:sp>
        <p:nvSpPr>
          <p:cNvPr id="63" name="TextBox 62">
            <a:extLst>
              <a:ext uri="{FF2B5EF4-FFF2-40B4-BE49-F238E27FC236}">
                <a16:creationId xmlns="" xmlns:a16="http://schemas.microsoft.com/office/drawing/2014/main" id="{E6239E86-4B59-4940-B25A-C81C793F124C}"/>
              </a:ext>
            </a:extLst>
          </p:cNvPr>
          <p:cNvSpPr txBox="1"/>
          <p:nvPr/>
        </p:nvSpPr>
        <p:spPr>
          <a:xfrm>
            <a:off x="3235135" y="4203074"/>
            <a:ext cx="5603311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Упражнение на установление закономерностей </a:t>
            </a:r>
          </a:p>
          <a:p>
            <a:pPr algn="ctr"/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пространственных ориентировок</a:t>
            </a:r>
            <a:endParaRPr lang="en-US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64" name="AutoShape 8">
            <a:extLst>
              <a:ext uri="{FF2B5EF4-FFF2-40B4-BE49-F238E27FC236}">
                <a16:creationId xmlns="" xmlns:a16="http://schemas.microsoft.com/office/drawing/2014/main" id="{9E9AC01B-7C8F-4538-9D92-FD95C15BDF1E}"/>
              </a:ext>
            </a:extLst>
          </p:cNvPr>
          <p:cNvSpPr>
            <a:spLocks noChangeArrowheads="1"/>
          </p:cNvSpPr>
          <p:nvPr/>
        </p:nvSpPr>
        <p:spPr bwMode="gray">
          <a:xfrm>
            <a:off x="3077632" y="1903728"/>
            <a:ext cx="5603312" cy="1199179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B7E7FF">
                  <a:gamma/>
                  <a:tint val="0"/>
                  <a:invGamma/>
                </a:srgbClr>
              </a:gs>
              <a:gs pos="100000">
                <a:srgbClr val="B7E7FF"/>
              </a:gs>
            </a:gsLst>
            <a:lin ang="0" scaled="1"/>
          </a:gradFill>
          <a:ln w="28575" algn="ctr">
            <a:solidFill>
              <a:srgbClr val="B2B2B2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76200" dir="10800000"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/>
            <a:endParaRPr lang="en-US" b="1" dirty="0"/>
          </a:p>
        </p:txBody>
      </p:sp>
      <p:sp>
        <p:nvSpPr>
          <p:cNvPr id="67" name="TextBox 66">
            <a:extLst>
              <a:ext uri="{FF2B5EF4-FFF2-40B4-BE49-F238E27FC236}">
                <a16:creationId xmlns="" xmlns:a16="http://schemas.microsoft.com/office/drawing/2014/main" id="{337FDAE6-48B0-4036-97F5-093C1BF9FAB3}"/>
              </a:ext>
            </a:extLst>
          </p:cNvPr>
          <p:cNvSpPr txBox="1"/>
          <p:nvPr/>
        </p:nvSpPr>
        <p:spPr>
          <a:xfrm>
            <a:off x="-1615111" y="2815608"/>
            <a:ext cx="588652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</a:t>
            </a:r>
          </a:p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ОБЯЗАТЕЛЬНОГО </a:t>
            </a:r>
          </a:p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АЛГОРИТМА</a:t>
            </a:r>
          </a:p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ПРОВЕДЕНИИ </a:t>
            </a:r>
          </a:p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ЗАНЯТИЙ: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="" xmlns:a16="http://schemas.microsoft.com/office/drawing/2014/main" id="{9910F860-64FF-455C-BB03-8E2BE0670FAA}"/>
              </a:ext>
            </a:extLst>
          </p:cNvPr>
          <p:cNvSpPr txBox="1"/>
          <p:nvPr/>
        </p:nvSpPr>
        <p:spPr>
          <a:xfrm>
            <a:off x="4271412" y="2207693"/>
            <a:ext cx="4635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Интеллектуальная разминка</a:t>
            </a: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9" name="Group 23">
            <a:extLst>
              <a:ext uri="{FF2B5EF4-FFF2-40B4-BE49-F238E27FC236}">
                <a16:creationId xmlns="" xmlns:a16="http://schemas.microsoft.com/office/drawing/2014/main" id="{70B96D49-13F7-4109-8631-8AD2E15C55C0}"/>
              </a:ext>
            </a:extLst>
          </p:cNvPr>
          <p:cNvGrpSpPr>
            <a:grpSpLocks/>
          </p:cNvGrpSpPr>
          <p:nvPr/>
        </p:nvGrpSpPr>
        <p:grpSpPr bwMode="auto">
          <a:xfrm>
            <a:off x="2373898" y="2362436"/>
            <a:ext cx="381000" cy="381000"/>
            <a:chOff x="2078" y="1680"/>
            <a:chExt cx="1615" cy="1615"/>
          </a:xfrm>
        </p:grpSpPr>
        <p:sp>
          <p:nvSpPr>
            <p:cNvPr id="70" name="Oval 24">
              <a:extLst>
                <a:ext uri="{FF2B5EF4-FFF2-40B4-BE49-F238E27FC236}">
                  <a16:creationId xmlns="" xmlns:a16="http://schemas.microsoft.com/office/drawing/2014/main" id="{613A9683-5283-42A6-BBAA-558E1758986D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5715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" name="Oval 25">
              <a:extLst>
                <a:ext uri="{FF2B5EF4-FFF2-40B4-BE49-F238E27FC236}">
                  <a16:creationId xmlns="" xmlns:a16="http://schemas.microsoft.com/office/drawing/2014/main" id="{9019968F-76E7-44F2-BC30-394FE2497FA1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" name="Oval 26">
              <a:extLst>
                <a:ext uri="{FF2B5EF4-FFF2-40B4-BE49-F238E27FC236}">
                  <a16:creationId xmlns="" xmlns:a16="http://schemas.microsoft.com/office/drawing/2014/main" id="{37A845A4-0D03-4E29-B515-88474504EB1E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73" name="Oval 27">
              <a:extLst>
                <a:ext uri="{FF2B5EF4-FFF2-40B4-BE49-F238E27FC236}">
                  <a16:creationId xmlns="" xmlns:a16="http://schemas.microsoft.com/office/drawing/2014/main" id="{7F9B28B0-8036-4524-B417-0F5E4CEA81C6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21B3E1"/>
                </a:gs>
                <a:gs pos="100000">
                  <a:srgbClr val="21B3E1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74" name="Oval 28">
              <a:extLst>
                <a:ext uri="{FF2B5EF4-FFF2-40B4-BE49-F238E27FC236}">
                  <a16:creationId xmlns="" xmlns:a16="http://schemas.microsoft.com/office/drawing/2014/main" id="{1C510DD2-9C00-4AB2-A712-66F29C9BCF6A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75" name="Oval 29">
              <a:extLst>
                <a:ext uri="{FF2B5EF4-FFF2-40B4-BE49-F238E27FC236}">
                  <a16:creationId xmlns="" xmlns:a16="http://schemas.microsoft.com/office/drawing/2014/main" id="{174AE031-A72A-4D93-9343-BBDE2412B294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21B3E1"/>
                </a:gs>
                <a:gs pos="100000">
                  <a:srgbClr val="21B3E1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="" xmlns:p14="http://schemas.microsoft.com/office/powerpoint/2010/main" val="2344115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62" grpId="0" animBg="1"/>
      <p:bldP spid="63" grpId="0"/>
      <p:bldP spid="64" grpId="0" animBg="1"/>
      <p:bldP spid="67" grpId="0"/>
      <p:bldP spid="6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4">
            <a:extLst>
              <a:ext uri="{FF2B5EF4-FFF2-40B4-BE49-F238E27FC236}">
                <a16:creationId xmlns="" xmlns:a16="http://schemas.microsoft.com/office/drawing/2014/main" id="{43A1C5A7-C0E4-4694-BAA4-16241CC2B9FB}"/>
              </a:ext>
            </a:extLst>
          </p:cNvPr>
          <p:cNvSpPr>
            <a:spLocks noChangeArrowheads="1"/>
          </p:cNvSpPr>
          <p:nvPr/>
        </p:nvSpPr>
        <p:spPr bwMode="gray">
          <a:xfrm rot="10800000">
            <a:off x="1903338" y="1663024"/>
            <a:ext cx="4222750" cy="719137"/>
          </a:xfrm>
          <a:prstGeom prst="rect">
            <a:avLst/>
          </a:prstGeom>
          <a:gradFill rotWithShape="1">
            <a:gsLst>
              <a:gs pos="0">
                <a:srgbClr val="FF6699">
                  <a:gamma/>
                  <a:tint val="0"/>
                  <a:invGamma/>
                  <a:alpha val="0"/>
                </a:srgbClr>
              </a:gs>
              <a:gs pos="100000">
                <a:srgbClr val="FF6699"/>
              </a:gs>
            </a:gsLst>
            <a:lin ang="0" scaled="1"/>
          </a:gra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0" name="Group 25">
            <a:extLst>
              <a:ext uri="{FF2B5EF4-FFF2-40B4-BE49-F238E27FC236}">
                <a16:creationId xmlns="" xmlns:a16="http://schemas.microsoft.com/office/drawing/2014/main" id="{3A252F31-1D70-4BE2-AD80-3316B7C09FB3}"/>
              </a:ext>
            </a:extLst>
          </p:cNvPr>
          <p:cNvGrpSpPr>
            <a:grpSpLocks/>
          </p:cNvGrpSpPr>
          <p:nvPr/>
        </p:nvGrpSpPr>
        <p:grpSpPr bwMode="auto">
          <a:xfrm>
            <a:off x="1121359" y="1471999"/>
            <a:ext cx="1098550" cy="1266054"/>
            <a:chOff x="1488" y="1968"/>
            <a:chExt cx="432" cy="546"/>
          </a:xfrm>
        </p:grpSpPr>
        <p:grpSp>
          <p:nvGrpSpPr>
            <p:cNvPr id="11" name="Group 26">
              <a:extLst>
                <a:ext uri="{FF2B5EF4-FFF2-40B4-BE49-F238E27FC236}">
                  <a16:creationId xmlns="" xmlns:a16="http://schemas.microsoft.com/office/drawing/2014/main" id="{A8830004-523F-454E-928B-589F293E59C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88" y="1968"/>
              <a:ext cx="432" cy="432"/>
              <a:chOff x="2016" y="1920"/>
              <a:chExt cx="1680" cy="1680"/>
            </a:xfrm>
          </p:grpSpPr>
          <p:sp>
            <p:nvSpPr>
              <p:cNvPr id="13" name="Oval 27">
                <a:extLst>
                  <a:ext uri="{FF2B5EF4-FFF2-40B4-BE49-F238E27FC236}">
                    <a16:creationId xmlns="" xmlns:a16="http://schemas.microsoft.com/office/drawing/2014/main" id="{7CF06DFA-9139-4C10-A777-30DD2B4A5B1E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rgbClr val="FF9999"/>
                  </a:gs>
                  <a:gs pos="100000">
                    <a:srgbClr val="FF9999">
                      <a:gamma/>
                      <a:shade val="39216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" name="Freeform 28">
                <a:extLst>
                  <a:ext uri="{FF2B5EF4-FFF2-40B4-BE49-F238E27FC236}">
                    <a16:creationId xmlns="" xmlns:a16="http://schemas.microsoft.com/office/drawing/2014/main" id="{071809A5-F97C-4800-B4B8-1B72D265FD24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>
                  <a:gd name="T0" fmla="*/ 1301 w 1321"/>
                  <a:gd name="T1" fmla="*/ 401 h 712"/>
                  <a:gd name="T2" fmla="*/ 1317 w 1321"/>
                  <a:gd name="T3" fmla="*/ 442 h 712"/>
                  <a:gd name="T4" fmla="*/ 1321 w 1321"/>
                  <a:gd name="T5" fmla="*/ 481 h 712"/>
                  <a:gd name="T6" fmla="*/ 1315 w 1321"/>
                  <a:gd name="T7" fmla="*/ 516 h 712"/>
                  <a:gd name="T8" fmla="*/ 1298 w 1321"/>
                  <a:gd name="T9" fmla="*/ 550 h 712"/>
                  <a:gd name="T10" fmla="*/ 1272 w 1321"/>
                  <a:gd name="T11" fmla="*/ 579 h 712"/>
                  <a:gd name="T12" fmla="*/ 1239 w 1321"/>
                  <a:gd name="T13" fmla="*/ 604 h 712"/>
                  <a:gd name="T14" fmla="*/ 1196 w 1321"/>
                  <a:gd name="T15" fmla="*/ 628 h 712"/>
                  <a:gd name="T16" fmla="*/ 1147 w 1321"/>
                  <a:gd name="T17" fmla="*/ 649 h 712"/>
                  <a:gd name="T18" fmla="*/ 1092 w 1321"/>
                  <a:gd name="T19" fmla="*/ 667 h 712"/>
                  <a:gd name="T20" fmla="*/ 1031 w 1321"/>
                  <a:gd name="T21" fmla="*/ 683 h 712"/>
                  <a:gd name="T22" fmla="*/ 967 w 1321"/>
                  <a:gd name="T23" fmla="*/ 694 h 712"/>
                  <a:gd name="T24" fmla="*/ 896 w 1321"/>
                  <a:gd name="T25" fmla="*/ 704 h 712"/>
                  <a:gd name="T26" fmla="*/ 824 w 1321"/>
                  <a:gd name="T27" fmla="*/ 710 h 712"/>
                  <a:gd name="T28" fmla="*/ 795 w 1321"/>
                  <a:gd name="T29" fmla="*/ 712 h 712"/>
                  <a:gd name="T30" fmla="*/ 476 w 1321"/>
                  <a:gd name="T31" fmla="*/ 712 h 712"/>
                  <a:gd name="T32" fmla="*/ 472 w 1321"/>
                  <a:gd name="T33" fmla="*/ 712 h 712"/>
                  <a:gd name="T34" fmla="*/ 409 w 1321"/>
                  <a:gd name="T35" fmla="*/ 708 h 712"/>
                  <a:gd name="T36" fmla="*/ 348 w 1321"/>
                  <a:gd name="T37" fmla="*/ 704 h 712"/>
                  <a:gd name="T38" fmla="*/ 290 w 1321"/>
                  <a:gd name="T39" fmla="*/ 696 h 712"/>
                  <a:gd name="T40" fmla="*/ 235 w 1321"/>
                  <a:gd name="T41" fmla="*/ 689 h 712"/>
                  <a:gd name="T42" fmla="*/ 186 w 1321"/>
                  <a:gd name="T43" fmla="*/ 677 h 712"/>
                  <a:gd name="T44" fmla="*/ 141 w 1321"/>
                  <a:gd name="T45" fmla="*/ 663 h 712"/>
                  <a:gd name="T46" fmla="*/ 102 w 1321"/>
                  <a:gd name="T47" fmla="*/ 648 h 712"/>
                  <a:gd name="T48" fmla="*/ 67 w 1321"/>
                  <a:gd name="T49" fmla="*/ 630 h 712"/>
                  <a:gd name="T50" fmla="*/ 39 w 1321"/>
                  <a:gd name="T51" fmla="*/ 608 h 712"/>
                  <a:gd name="T52" fmla="*/ 18 w 1321"/>
                  <a:gd name="T53" fmla="*/ 583 h 712"/>
                  <a:gd name="T54" fmla="*/ 6 w 1321"/>
                  <a:gd name="T55" fmla="*/ 554 h 712"/>
                  <a:gd name="T56" fmla="*/ 0 w 1321"/>
                  <a:gd name="T57" fmla="*/ 524 h 712"/>
                  <a:gd name="T58" fmla="*/ 0 w 1321"/>
                  <a:gd name="T59" fmla="*/ 520 h 712"/>
                  <a:gd name="T60" fmla="*/ 4 w 1321"/>
                  <a:gd name="T61" fmla="*/ 487 h 712"/>
                  <a:gd name="T62" fmla="*/ 16 w 1321"/>
                  <a:gd name="T63" fmla="*/ 446 h 712"/>
                  <a:gd name="T64" fmla="*/ 51 w 1321"/>
                  <a:gd name="T65" fmla="*/ 370 h 712"/>
                  <a:gd name="T66" fmla="*/ 94 w 1321"/>
                  <a:gd name="T67" fmla="*/ 299 h 712"/>
                  <a:gd name="T68" fmla="*/ 147 w 1321"/>
                  <a:gd name="T69" fmla="*/ 235 h 712"/>
                  <a:gd name="T70" fmla="*/ 204 w 1321"/>
                  <a:gd name="T71" fmla="*/ 176 h 712"/>
                  <a:gd name="T72" fmla="*/ 270 w 1321"/>
                  <a:gd name="T73" fmla="*/ 125 h 712"/>
                  <a:gd name="T74" fmla="*/ 341 w 1321"/>
                  <a:gd name="T75" fmla="*/ 82 h 712"/>
                  <a:gd name="T76" fmla="*/ 415 w 1321"/>
                  <a:gd name="T77" fmla="*/ 47 h 712"/>
                  <a:gd name="T78" fmla="*/ 497 w 1321"/>
                  <a:gd name="T79" fmla="*/ 21 h 712"/>
                  <a:gd name="T80" fmla="*/ 581 w 1321"/>
                  <a:gd name="T81" fmla="*/ 6 h 712"/>
                  <a:gd name="T82" fmla="*/ 667 w 1321"/>
                  <a:gd name="T83" fmla="*/ 0 h 712"/>
                  <a:gd name="T84" fmla="*/ 667 w 1321"/>
                  <a:gd name="T85" fmla="*/ 0 h 712"/>
                  <a:gd name="T86" fmla="*/ 759 w 1321"/>
                  <a:gd name="T87" fmla="*/ 6 h 712"/>
                  <a:gd name="T88" fmla="*/ 847 w 1321"/>
                  <a:gd name="T89" fmla="*/ 23 h 712"/>
                  <a:gd name="T90" fmla="*/ 932 w 1321"/>
                  <a:gd name="T91" fmla="*/ 53 h 712"/>
                  <a:gd name="T92" fmla="*/ 1010 w 1321"/>
                  <a:gd name="T93" fmla="*/ 90 h 712"/>
                  <a:gd name="T94" fmla="*/ 1082 w 1321"/>
                  <a:gd name="T95" fmla="*/ 137 h 712"/>
                  <a:gd name="T96" fmla="*/ 1149 w 1321"/>
                  <a:gd name="T97" fmla="*/ 194 h 712"/>
                  <a:gd name="T98" fmla="*/ 1208 w 1321"/>
                  <a:gd name="T99" fmla="*/ 256 h 712"/>
                  <a:gd name="T100" fmla="*/ 1258 w 1321"/>
                  <a:gd name="T101" fmla="*/ 325 h 712"/>
                  <a:gd name="T102" fmla="*/ 1301 w 1321"/>
                  <a:gd name="T103" fmla="*/ 401 h 712"/>
                  <a:gd name="T104" fmla="*/ 1301 w 1321"/>
                  <a:gd name="T105" fmla="*/ 401 h 7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FF9999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0">
                    <a:solidFill>
                      <a:srgbClr val="BBF6EE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2" name="Text Box 29">
              <a:extLst>
                <a:ext uri="{FF2B5EF4-FFF2-40B4-BE49-F238E27FC236}">
                  <a16:creationId xmlns="" xmlns:a16="http://schemas.microsoft.com/office/drawing/2014/main" id="{A76906DF-FA60-42EA-90FC-1C87300C56CE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622" y="2315"/>
              <a:ext cx="209" cy="1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342900" indent="-342900">
                <a:buFont typeface="Wingdings" panose="05000000000000000000" pitchFamily="2" charset="2"/>
                <a:buChar char="ü"/>
              </a:pPr>
              <a:endPara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endParaRPr>
            </a:p>
          </p:txBody>
        </p:sp>
      </p:grpSp>
      <p:sp>
        <p:nvSpPr>
          <p:cNvPr id="20" name="Rectangle 10">
            <a:extLst>
              <a:ext uri="{FF2B5EF4-FFF2-40B4-BE49-F238E27FC236}">
                <a16:creationId xmlns="" xmlns:a16="http://schemas.microsoft.com/office/drawing/2014/main" id="{6A7450AB-4EC1-4EFA-B13F-1E3876AC7B0A}"/>
              </a:ext>
            </a:extLst>
          </p:cNvPr>
          <p:cNvSpPr>
            <a:spLocks noChangeArrowheads="1"/>
          </p:cNvSpPr>
          <p:nvPr/>
        </p:nvSpPr>
        <p:spPr bwMode="gray">
          <a:xfrm rot="10800000">
            <a:off x="1681881" y="3306342"/>
            <a:ext cx="4665663" cy="719137"/>
          </a:xfrm>
          <a:prstGeom prst="rect">
            <a:avLst/>
          </a:prstGeom>
          <a:gradFill rotWithShape="1">
            <a:gsLst>
              <a:gs pos="0">
                <a:srgbClr val="93B1FD">
                  <a:gamma/>
                  <a:tint val="0"/>
                  <a:invGamma/>
                  <a:alpha val="0"/>
                </a:srgbClr>
              </a:gs>
              <a:gs pos="100000">
                <a:srgbClr val="93B1FD"/>
              </a:gs>
            </a:gsLst>
            <a:lin ang="0" scaled="1"/>
          </a:gra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2" name="Group 12">
            <a:extLst>
              <a:ext uri="{FF2B5EF4-FFF2-40B4-BE49-F238E27FC236}">
                <a16:creationId xmlns="" xmlns:a16="http://schemas.microsoft.com/office/drawing/2014/main" id="{193C720E-C9EB-4B70-831D-299E2865B863}"/>
              </a:ext>
            </a:extLst>
          </p:cNvPr>
          <p:cNvGrpSpPr>
            <a:grpSpLocks/>
          </p:cNvGrpSpPr>
          <p:nvPr/>
        </p:nvGrpSpPr>
        <p:grpSpPr bwMode="auto">
          <a:xfrm>
            <a:off x="1057735" y="3171855"/>
            <a:ext cx="1087437" cy="1006475"/>
            <a:chOff x="2016" y="1920"/>
            <a:chExt cx="1680" cy="1680"/>
          </a:xfrm>
        </p:grpSpPr>
        <p:sp>
          <p:nvSpPr>
            <p:cNvPr id="24" name="Oval 13">
              <a:extLst>
                <a:ext uri="{FF2B5EF4-FFF2-40B4-BE49-F238E27FC236}">
                  <a16:creationId xmlns="" xmlns:a16="http://schemas.microsoft.com/office/drawing/2014/main" id="{81F77AF3-53F6-4C92-89DD-2F1338D9748D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016" y="1920"/>
              <a:ext cx="1680" cy="1680"/>
            </a:xfrm>
            <a:prstGeom prst="ellipse">
              <a:avLst/>
            </a:prstGeom>
            <a:gradFill rotWithShape="1">
              <a:gsLst>
                <a:gs pos="0">
                  <a:srgbClr val="93B1FD"/>
                </a:gs>
                <a:gs pos="100000">
                  <a:srgbClr val="93B1FD">
                    <a:gamma/>
                    <a:shade val="30196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" name="Freeform 14">
              <a:extLst>
                <a:ext uri="{FF2B5EF4-FFF2-40B4-BE49-F238E27FC236}">
                  <a16:creationId xmlns="" xmlns:a16="http://schemas.microsoft.com/office/drawing/2014/main" id="{F36B9C1D-C5F3-4531-B98D-3A54597AA3F7}"/>
                </a:ext>
              </a:extLst>
            </p:cNvPr>
            <p:cNvSpPr>
              <a:spLocks/>
            </p:cNvSpPr>
            <p:nvPr/>
          </p:nvSpPr>
          <p:spPr bwMode="gray">
            <a:xfrm>
              <a:off x="2208" y="1948"/>
              <a:ext cx="1296" cy="634"/>
            </a:xfrm>
            <a:custGeom>
              <a:avLst/>
              <a:gdLst>
                <a:gd name="T0" fmla="*/ 1301 w 1321"/>
                <a:gd name="T1" fmla="*/ 401 h 712"/>
                <a:gd name="T2" fmla="*/ 1317 w 1321"/>
                <a:gd name="T3" fmla="*/ 442 h 712"/>
                <a:gd name="T4" fmla="*/ 1321 w 1321"/>
                <a:gd name="T5" fmla="*/ 481 h 712"/>
                <a:gd name="T6" fmla="*/ 1315 w 1321"/>
                <a:gd name="T7" fmla="*/ 516 h 712"/>
                <a:gd name="T8" fmla="*/ 1298 w 1321"/>
                <a:gd name="T9" fmla="*/ 550 h 712"/>
                <a:gd name="T10" fmla="*/ 1272 w 1321"/>
                <a:gd name="T11" fmla="*/ 579 h 712"/>
                <a:gd name="T12" fmla="*/ 1239 w 1321"/>
                <a:gd name="T13" fmla="*/ 604 h 712"/>
                <a:gd name="T14" fmla="*/ 1196 w 1321"/>
                <a:gd name="T15" fmla="*/ 628 h 712"/>
                <a:gd name="T16" fmla="*/ 1147 w 1321"/>
                <a:gd name="T17" fmla="*/ 649 h 712"/>
                <a:gd name="T18" fmla="*/ 1092 w 1321"/>
                <a:gd name="T19" fmla="*/ 667 h 712"/>
                <a:gd name="T20" fmla="*/ 1031 w 1321"/>
                <a:gd name="T21" fmla="*/ 683 h 712"/>
                <a:gd name="T22" fmla="*/ 967 w 1321"/>
                <a:gd name="T23" fmla="*/ 694 h 712"/>
                <a:gd name="T24" fmla="*/ 896 w 1321"/>
                <a:gd name="T25" fmla="*/ 704 h 712"/>
                <a:gd name="T26" fmla="*/ 824 w 1321"/>
                <a:gd name="T27" fmla="*/ 710 h 712"/>
                <a:gd name="T28" fmla="*/ 795 w 1321"/>
                <a:gd name="T29" fmla="*/ 712 h 712"/>
                <a:gd name="T30" fmla="*/ 476 w 1321"/>
                <a:gd name="T31" fmla="*/ 712 h 712"/>
                <a:gd name="T32" fmla="*/ 472 w 1321"/>
                <a:gd name="T33" fmla="*/ 712 h 712"/>
                <a:gd name="T34" fmla="*/ 409 w 1321"/>
                <a:gd name="T35" fmla="*/ 708 h 712"/>
                <a:gd name="T36" fmla="*/ 348 w 1321"/>
                <a:gd name="T37" fmla="*/ 704 h 712"/>
                <a:gd name="T38" fmla="*/ 290 w 1321"/>
                <a:gd name="T39" fmla="*/ 696 h 712"/>
                <a:gd name="T40" fmla="*/ 235 w 1321"/>
                <a:gd name="T41" fmla="*/ 689 h 712"/>
                <a:gd name="T42" fmla="*/ 186 w 1321"/>
                <a:gd name="T43" fmla="*/ 677 h 712"/>
                <a:gd name="T44" fmla="*/ 141 w 1321"/>
                <a:gd name="T45" fmla="*/ 663 h 712"/>
                <a:gd name="T46" fmla="*/ 102 w 1321"/>
                <a:gd name="T47" fmla="*/ 648 h 712"/>
                <a:gd name="T48" fmla="*/ 67 w 1321"/>
                <a:gd name="T49" fmla="*/ 630 h 712"/>
                <a:gd name="T50" fmla="*/ 39 w 1321"/>
                <a:gd name="T51" fmla="*/ 608 h 712"/>
                <a:gd name="T52" fmla="*/ 18 w 1321"/>
                <a:gd name="T53" fmla="*/ 583 h 712"/>
                <a:gd name="T54" fmla="*/ 6 w 1321"/>
                <a:gd name="T55" fmla="*/ 554 h 712"/>
                <a:gd name="T56" fmla="*/ 0 w 1321"/>
                <a:gd name="T57" fmla="*/ 524 h 712"/>
                <a:gd name="T58" fmla="*/ 0 w 1321"/>
                <a:gd name="T59" fmla="*/ 520 h 712"/>
                <a:gd name="T60" fmla="*/ 4 w 1321"/>
                <a:gd name="T61" fmla="*/ 487 h 712"/>
                <a:gd name="T62" fmla="*/ 16 w 1321"/>
                <a:gd name="T63" fmla="*/ 446 h 712"/>
                <a:gd name="T64" fmla="*/ 51 w 1321"/>
                <a:gd name="T65" fmla="*/ 370 h 712"/>
                <a:gd name="T66" fmla="*/ 94 w 1321"/>
                <a:gd name="T67" fmla="*/ 299 h 712"/>
                <a:gd name="T68" fmla="*/ 147 w 1321"/>
                <a:gd name="T69" fmla="*/ 235 h 712"/>
                <a:gd name="T70" fmla="*/ 204 w 1321"/>
                <a:gd name="T71" fmla="*/ 176 h 712"/>
                <a:gd name="T72" fmla="*/ 270 w 1321"/>
                <a:gd name="T73" fmla="*/ 125 h 712"/>
                <a:gd name="T74" fmla="*/ 341 w 1321"/>
                <a:gd name="T75" fmla="*/ 82 h 712"/>
                <a:gd name="T76" fmla="*/ 415 w 1321"/>
                <a:gd name="T77" fmla="*/ 47 h 712"/>
                <a:gd name="T78" fmla="*/ 497 w 1321"/>
                <a:gd name="T79" fmla="*/ 21 h 712"/>
                <a:gd name="T80" fmla="*/ 581 w 1321"/>
                <a:gd name="T81" fmla="*/ 6 h 712"/>
                <a:gd name="T82" fmla="*/ 667 w 1321"/>
                <a:gd name="T83" fmla="*/ 0 h 712"/>
                <a:gd name="T84" fmla="*/ 667 w 1321"/>
                <a:gd name="T85" fmla="*/ 0 h 712"/>
                <a:gd name="T86" fmla="*/ 759 w 1321"/>
                <a:gd name="T87" fmla="*/ 6 h 712"/>
                <a:gd name="T88" fmla="*/ 847 w 1321"/>
                <a:gd name="T89" fmla="*/ 23 h 712"/>
                <a:gd name="T90" fmla="*/ 932 w 1321"/>
                <a:gd name="T91" fmla="*/ 53 h 712"/>
                <a:gd name="T92" fmla="*/ 1010 w 1321"/>
                <a:gd name="T93" fmla="*/ 90 h 712"/>
                <a:gd name="T94" fmla="*/ 1082 w 1321"/>
                <a:gd name="T95" fmla="*/ 137 h 712"/>
                <a:gd name="T96" fmla="*/ 1149 w 1321"/>
                <a:gd name="T97" fmla="*/ 194 h 712"/>
                <a:gd name="T98" fmla="*/ 1208 w 1321"/>
                <a:gd name="T99" fmla="*/ 256 h 712"/>
                <a:gd name="T100" fmla="*/ 1258 w 1321"/>
                <a:gd name="T101" fmla="*/ 325 h 712"/>
                <a:gd name="T102" fmla="*/ 1301 w 1321"/>
                <a:gd name="T103" fmla="*/ 401 h 712"/>
                <a:gd name="T104" fmla="*/ 1301 w 1321"/>
                <a:gd name="T105" fmla="*/ 401 h 7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21" h="712">
                  <a:moveTo>
                    <a:pt x="1301" y="401"/>
                  </a:moveTo>
                  <a:lnTo>
                    <a:pt x="1317" y="442"/>
                  </a:lnTo>
                  <a:lnTo>
                    <a:pt x="1321" y="481"/>
                  </a:lnTo>
                  <a:lnTo>
                    <a:pt x="1315" y="516"/>
                  </a:lnTo>
                  <a:lnTo>
                    <a:pt x="1298" y="550"/>
                  </a:lnTo>
                  <a:lnTo>
                    <a:pt x="1272" y="579"/>
                  </a:lnTo>
                  <a:lnTo>
                    <a:pt x="1239" y="604"/>
                  </a:lnTo>
                  <a:lnTo>
                    <a:pt x="1196" y="628"/>
                  </a:lnTo>
                  <a:lnTo>
                    <a:pt x="1147" y="649"/>
                  </a:lnTo>
                  <a:lnTo>
                    <a:pt x="1092" y="667"/>
                  </a:lnTo>
                  <a:lnTo>
                    <a:pt x="1031" y="683"/>
                  </a:lnTo>
                  <a:lnTo>
                    <a:pt x="967" y="694"/>
                  </a:lnTo>
                  <a:lnTo>
                    <a:pt x="896" y="704"/>
                  </a:lnTo>
                  <a:lnTo>
                    <a:pt x="824" y="710"/>
                  </a:lnTo>
                  <a:lnTo>
                    <a:pt x="795" y="712"/>
                  </a:lnTo>
                  <a:lnTo>
                    <a:pt x="476" y="712"/>
                  </a:lnTo>
                  <a:lnTo>
                    <a:pt x="472" y="712"/>
                  </a:lnTo>
                  <a:lnTo>
                    <a:pt x="409" y="708"/>
                  </a:lnTo>
                  <a:lnTo>
                    <a:pt x="348" y="704"/>
                  </a:lnTo>
                  <a:lnTo>
                    <a:pt x="290" y="696"/>
                  </a:lnTo>
                  <a:lnTo>
                    <a:pt x="235" y="689"/>
                  </a:lnTo>
                  <a:lnTo>
                    <a:pt x="186" y="677"/>
                  </a:lnTo>
                  <a:lnTo>
                    <a:pt x="141" y="663"/>
                  </a:lnTo>
                  <a:lnTo>
                    <a:pt x="102" y="648"/>
                  </a:lnTo>
                  <a:lnTo>
                    <a:pt x="67" y="630"/>
                  </a:lnTo>
                  <a:lnTo>
                    <a:pt x="39" y="608"/>
                  </a:lnTo>
                  <a:lnTo>
                    <a:pt x="18" y="583"/>
                  </a:lnTo>
                  <a:lnTo>
                    <a:pt x="6" y="554"/>
                  </a:lnTo>
                  <a:lnTo>
                    <a:pt x="0" y="524"/>
                  </a:lnTo>
                  <a:lnTo>
                    <a:pt x="0" y="520"/>
                  </a:lnTo>
                  <a:lnTo>
                    <a:pt x="4" y="487"/>
                  </a:lnTo>
                  <a:lnTo>
                    <a:pt x="16" y="446"/>
                  </a:lnTo>
                  <a:lnTo>
                    <a:pt x="51" y="370"/>
                  </a:lnTo>
                  <a:lnTo>
                    <a:pt x="94" y="299"/>
                  </a:lnTo>
                  <a:lnTo>
                    <a:pt x="147" y="235"/>
                  </a:lnTo>
                  <a:lnTo>
                    <a:pt x="204" y="176"/>
                  </a:lnTo>
                  <a:lnTo>
                    <a:pt x="270" y="125"/>
                  </a:lnTo>
                  <a:lnTo>
                    <a:pt x="341" y="82"/>
                  </a:lnTo>
                  <a:lnTo>
                    <a:pt x="415" y="47"/>
                  </a:lnTo>
                  <a:lnTo>
                    <a:pt x="497" y="21"/>
                  </a:lnTo>
                  <a:lnTo>
                    <a:pt x="581" y="6"/>
                  </a:lnTo>
                  <a:lnTo>
                    <a:pt x="667" y="0"/>
                  </a:lnTo>
                  <a:lnTo>
                    <a:pt x="667" y="0"/>
                  </a:lnTo>
                  <a:lnTo>
                    <a:pt x="759" y="6"/>
                  </a:lnTo>
                  <a:lnTo>
                    <a:pt x="847" y="23"/>
                  </a:lnTo>
                  <a:lnTo>
                    <a:pt x="932" y="53"/>
                  </a:lnTo>
                  <a:lnTo>
                    <a:pt x="1010" y="90"/>
                  </a:lnTo>
                  <a:lnTo>
                    <a:pt x="1082" y="137"/>
                  </a:lnTo>
                  <a:lnTo>
                    <a:pt x="1149" y="194"/>
                  </a:lnTo>
                  <a:lnTo>
                    <a:pt x="1208" y="256"/>
                  </a:lnTo>
                  <a:lnTo>
                    <a:pt x="1258" y="325"/>
                  </a:lnTo>
                  <a:lnTo>
                    <a:pt x="1301" y="401"/>
                  </a:lnTo>
                  <a:lnTo>
                    <a:pt x="1301" y="401"/>
                  </a:lnTo>
                  <a:close/>
                </a:path>
              </a:pathLst>
            </a:custGeom>
            <a:gradFill rotWithShape="1">
              <a:gsLst>
                <a:gs pos="0">
                  <a:srgbClr val="FFFFFF"/>
                </a:gs>
                <a:gs pos="100000">
                  <a:srgbClr val="93B1FD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BBF6EE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6" name="Rectangle 17">
            <a:extLst>
              <a:ext uri="{FF2B5EF4-FFF2-40B4-BE49-F238E27FC236}">
                <a16:creationId xmlns="" xmlns:a16="http://schemas.microsoft.com/office/drawing/2014/main" id="{F1452C15-CEBC-4255-A113-3E0779628B2F}"/>
              </a:ext>
            </a:extLst>
          </p:cNvPr>
          <p:cNvSpPr>
            <a:spLocks noChangeArrowheads="1"/>
          </p:cNvSpPr>
          <p:nvPr/>
        </p:nvSpPr>
        <p:spPr bwMode="gray">
          <a:xfrm rot="10800000">
            <a:off x="1462113" y="5097278"/>
            <a:ext cx="5686425" cy="720725"/>
          </a:xfrm>
          <a:prstGeom prst="rect">
            <a:avLst/>
          </a:prstGeom>
          <a:gradFill rotWithShape="1">
            <a:gsLst>
              <a:gs pos="0">
                <a:srgbClr val="99CC00">
                  <a:gamma/>
                  <a:tint val="0"/>
                  <a:invGamma/>
                  <a:alpha val="0"/>
                </a:srgbClr>
              </a:gs>
              <a:gs pos="100000">
                <a:srgbClr val="99CC00"/>
              </a:gs>
            </a:gsLst>
            <a:lin ang="0" scaled="1"/>
          </a:gra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8" name="Group 19">
            <a:extLst>
              <a:ext uri="{FF2B5EF4-FFF2-40B4-BE49-F238E27FC236}">
                <a16:creationId xmlns="" xmlns:a16="http://schemas.microsoft.com/office/drawing/2014/main" id="{1A55FC26-0DD2-46BB-8AD5-06505E5DC291}"/>
              </a:ext>
            </a:extLst>
          </p:cNvPr>
          <p:cNvGrpSpPr>
            <a:grpSpLocks/>
          </p:cNvGrpSpPr>
          <p:nvPr/>
        </p:nvGrpSpPr>
        <p:grpSpPr bwMode="auto">
          <a:xfrm>
            <a:off x="1132444" y="4961708"/>
            <a:ext cx="1098550" cy="1012825"/>
            <a:chOff x="2016" y="1920"/>
            <a:chExt cx="1680" cy="1680"/>
          </a:xfrm>
        </p:grpSpPr>
        <p:sp>
          <p:nvSpPr>
            <p:cNvPr id="30" name="Oval 20">
              <a:extLst>
                <a:ext uri="{FF2B5EF4-FFF2-40B4-BE49-F238E27FC236}">
                  <a16:creationId xmlns="" xmlns:a16="http://schemas.microsoft.com/office/drawing/2014/main" id="{6904CD79-98BC-40CC-A0ED-831D9911E759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016" y="1920"/>
              <a:ext cx="1680" cy="1680"/>
            </a:xfrm>
            <a:prstGeom prst="ellipse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99CC00">
                    <a:gamma/>
                    <a:shade val="24314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" name="Freeform 21">
              <a:extLst>
                <a:ext uri="{FF2B5EF4-FFF2-40B4-BE49-F238E27FC236}">
                  <a16:creationId xmlns="" xmlns:a16="http://schemas.microsoft.com/office/drawing/2014/main" id="{3754AC98-679F-4527-8595-FF927A1AD15A}"/>
                </a:ext>
              </a:extLst>
            </p:cNvPr>
            <p:cNvSpPr>
              <a:spLocks/>
            </p:cNvSpPr>
            <p:nvPr/>
          </p:nvSpPr>
          <p:spPr bwMode="gray">
            <a:xfrm>
              <a:off x="2208" y="1948"/>
              <a:ext cx="1296" cy="634"/>
            </a:xfrm>
            <a:custGeom>
              <a:avLst/>
              <a:gdLst>
                <a:gd name="T0" fmla="*/ 1301 w 1321"/>
                <a:gd name="T1" fmla="*/ 401 h 712"/>
                <a:gd name="T2" fmla="*/ 1317 w 1321"/>
                <a:gd name="T3" fmla="*/ 442 h 712"/>
                <a:gd name="T4" fmla="*/ 1321 w 1321"/>
                <a:gd name="T5" fmla="*/ 481 h 712"/>
                <a:gd name="T6" fmla="*/ 1315 w 1321"/>
                <a:gd name="T7" fmla="*/ 516 h 712"/>
                <a:gd name="T8" fmla="*/ 1298 w 1321"/>
                <a:gd name="T9" fmla="*/ 550 h 712"/>
                <a:gd name="T10" fmla="*/ 1272 w 1321"/>
                <a:gd name="T11" fmla="*/ 579 h 712"/>
                <a:gd name="T12" fmla="*/ 1239 w 1321"/>
                <a:gd name="T13" fmla="*/ 604 h 712"/>
                <a:gd name="T14" fmla="*/ 1196 w 1321"/>
                <a:gd name="T15" fmla="*/ 628 h 712"/>
                <a:gd name="T16" fmla="*/ 1147 w 1321"/>
                <a:gd name="T17" fmla="*/ 649 h 712"/>
                <a:gd name="T18" fmla="*/ 1092 w 1321"/>
                <a:gd name="T19" fmla="*/ 667 h 712"/>
                <a:gd name="T20" fmla="*/ 1031 w 1321"/>
                <a:gd name="T21" fmla="*/ 683 h 712"/>
                <a:gd name="T22" fmla="*/ 967 w 1321"/>
                <a:gd name="T23" fmla="*/ 694 h 712"/>
                <a:gd name="T24" fmla="*/ 896 w 1321"/>
                <a:gd name="T25" fmla="*/ 704 h 712"/>
                <a:gd name="T26" fmla="*/ 824 w 1321"/>
                <a:gd name="T27" fmla="*/ 710 h 712"/>
                <a:gd name="T28" fmla="*/ 795 w 1321"/>
                <a:gd name="T29" fmla="*/ 712 h 712"/>
                <a:gd name="T30" fmla="*/ 476 w 1321"/>
                <a:gd name="T31" fmla="*/ 712 h 712"/>
                <a:gd name="T32" fmla="*/ 472 w 1321"/>
                <a:gd name="T33" fmla="*/ 712 h 712"/>
                <a:gd name="T34" fmla="*/ 409 w 1321"/>
                <a:gd name="T35" fmla="*/ 708 h 712"/>
                <a:gd name="T36" fmla="*/ 348 w 1321"/>
                <a:gd name="T37" fmla="*/ 704 h 712"/>
                <a:gd name="T38" fmla="*/ 290 w 1321"/>
                <a:gd name="T39" fmla="*/ 696 h 712"/>
                <a:gd name="T40" fmla="*/ 235 w 1321"/>
                <a:gd name="T41" fmla="*/ 689 h 712"/>
                <a:gd name="T42" fmla="*/ 186 w 1321"/>
                <a:gd name="T43" fmla="*/ 677 h 712"/>
                <a:gd name="T44" fmla="*/ 141 w 1321"/>
                <a:gd name="T45" fmla="*/ 663 h 712"/>
                <a:gd name="T46" fmla="*/ 102 w 1321"/>
                <a:gd name="T47" fmla="*/ 648 h 712"/>
                <a:gd name="T48" fmla="*/ 67 w 1321"/>
                <a:gd name="T49" fmla="*/ 630 h 712"/>
                <a:gd name="T50" fmla="*/ 39 w 1321"/>
                <a:gd name="T51" fmla="*/ 608 h 712"/>
                <a:gd name="T52" fmla="*/ 18 w 1321"/>
                <a:gd name="T53" fmla="*/ 583 h 712"/>
                <a:gd name="T54" fmla="*/ 6 w 1321"/>
                <a:gd name="T55" fmla="*/ 554 h 712"/>
                <a:gd name="T56" fmla="*/ 0 w 1321"/>
                <a:gd name="T57" fmla="*/ 524 h 712"/>
                <a:gd name="T58" fmla="*/ 0 w 1321"/>
                <a:gd name="T59" fmla="*/ 520 h 712"/>
                <a:gd name="T60" fmla="*/ 4 w 1321"/>
                <a:gd name="T61" fmla="*/ 487 h 712"/>
                <a:gd name="T62" fmla="*/ 16 w 1321"/>
                <a:gd name="T63" fmla="*/ 446 h 712"/>
                <a:gd name="T64" fmla="*/ 51 w 1321"/>
                <a:gd name="T65" fmla="*/ 370 h 712"/>
                <a:gd name="T66" fmla="*/ 94 w 1321"/>
                <a:gd name="T67" fmla="*/ 299 h 712"/>
                <a:gd name="T68" fmla="*/ 147 w 1321"/>
                <a:gd name="T69" fmla="*/ 235 h 712"/>
                <a:gd name="T70" fmla="*/ 204 w 1321"/>
                <a:gd name="T71" fmla="*/ 176 h 712"/>
                <a:gd name="T72" fmla="*/ 270 w 1321"/>
                <a:gd name="T73" fmla="*/ 125 h 712"/>
                <a:gd name="T74" fmla="*/ 341 w 1321"/>
                <a:gd name="T75" fmla="*/ 82 h 712"/>
                <a:gd name="T76" fmla="*/ 415 w 1321"/>
                <a:gd name="T77" fmla="*/ 47 h 712"/>
                <a:gd name="T78" fmla="*/ 497 w 1321"/>
                <a:gd name="T79" fmla="*/ 21 h 712"/>
                <a:gd name="T80" fmla="*/ 581 w 1321"/>
                <a:gd name="T81" fmla="*/ 6 h 712"/>
                <a:gd name="T82" fmla="*/ 667 w 1321"/>
                <a:gd name="T83" fmla="*/ 0 h 712"/>
                <a:gd name="T84" fmla="*/ 667 w 1321"/>
                <a:gd name="T85" fmla="*/ 0 h 712"/>
                <a:gd name="T86" fmla="*/ 759 w 1321"/>
                <a:gd name="T87" fmla="*/ 6 h 712"/>
                <a:gd name="T88" fmla="*/ 847 w 1321"/>
                <a:gd name="T89" fmla="*/ 23 h 712"/>
                <a:gd name="T90" fmla="*/ 932 w 1321"/>
                <a:gd name="T91" fmla="*/ 53 h 712"/>
                <a:gd name="T92" fmla="*/ 1010 w 1321"/>
                <a:gd name="T93" fmla="*/ 90 h 712"/>
                <a:gd name="T94" fmla="*/ 1082 w 1321"/>
                <a:gd name="T95" fmla="*/ 137 h 712"/>
                <a:gd name="T96" fmla="*/ 1149 w 1321"/>
                <a:gd name="T97" fmla="*/ 194 h 712"/>
                <a:gd name="T98" fmla="*/ 1208 w 1321"/>
                <a:gd name="T99" fmla="*/ 256 h 712"/>
                <a:gd name="T100" fmla="*/ 1258 w 1321"/>
                <a:gd name="T101" fmla="*/ 325 h 712"/>
                <a:gd name="T102" fmla="*/ 1301 w 1321"/>
                <a:gd name="T103" fmla="*/ 401 h 712"/>
                <a:gd name="T104" fmla="*/ 1301 w 1321"/>
                <a:gd name="T105" fmla="*/ 401 h 7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21" h="712">
                  <a:moveTo>
                    <a:pt x="1301" y="401"/>
                  </a:moveTo>
                  <a:lnTo>
                    <a:pt x="1317" y="442"/>
                  </a:lnTo>
                  <a:lnTo>
                    <a:pt x="1321" y="481"/>
                  </a:lnTo>
                  <a:lnTo>
                    <a:pt x="1315" y="516"/>
                  </a:lnTo>
                  <a:lnTo>
                    <a:pt x="1298" y="550"/>
                  </a:lnTo>
                  <a:lnTo>
                    <a:pt x="1272" y="579"/>
                  </a:lnTo>
                  <a:lnTo>
                    <a:pt x="1239" y="604"/>
                  </a:lnTo>
                  <a:lnTo>
                    <a:pt x="1196" y="628"/>
                  </a:lnTo>
                  <a:lnTo>
                    <a:pt x="1147" y="649"/>
                  </a:lnTo>
                  <a:lnTo>
                    <a:pt x="1092" y="667"/>
                  </a:lnTo>
                  <a:lnTo>
                    <a:pt x="1031" y="683"/>
                  </a:lnTo>
                  <a:lnTo>
                    <a:pt x="967" y="694"/>
                  </a:lnTo>
                  <a:lnTo>
                    <a:pt x="896" y="704"/>
                  </a:lnTo>
                  <a:lnTo>
                    <a:pt x="824" y="710"/>
                  </a:lnTo>
                  <a:lnTo>
                    <a:pt x="795" y="712"/>
                  </a:lnTo>
                  <a:lnTo>
                    <a:pt x="476" y="712"/>
                  </a:lnTo>
                  <a:lnTo>
                    <a:pt x="472" y="712"/>
                  </a:lnTo>
                  <a:lnTo>
                    <a:pt x="409" y="708"/>
                  </a:lnTo>
                  <a:lnTo>
                    <a:pt x="348" y="704"/>
                  </a:lnTo>
                  <a:lnTo>
                    <a:pt x="290" y="696"/>
                  </a:lnTo>
                  <a:lnTo>
                    <a:pt x="235" y="689"/>
                  </a:lnTo>
                  <a:lnTo>
                    <a:pt x="186" y="677"/>
                  </a:lnTo>
                  <a:lnTo>
                    <a:pt x="141" y="663"/>
                  </a:lnTo>
                  <a:lnTo>
                    <a:pt x="102" y="648"/>
                  </a:lnTo>
                  <a:lnTo>
                    <a:pt x="67" y="630"/>
                  </a:lnTo>
                  <a:lnTo>
                    <a:pt x="39" y="608"/>
                  </a:lnTo>
                  <a:lnTo>
                    <a:pt x="18" y="583"/>
                  </a:lnTo>
                  <a:lnTo>
                    <a:pt x="6" y="554"/>
                  </a:lnTo>
                  <a:lnTo>
                    <a:pt x="0" y="524"/>
                  </a:lnTo>
                  <a:lnTo>
                    <a:pt x="0" y="520"/>
                  </a:lnTo>
                  <a:lnTo>
                    <a:pt x="4" y="487"/>
                  </a:lnTo>
                  <a:lnTo>
                    <a:pt x="16" y="446"/>
                  </a:lnTo>
                  <a:lnTo>
                    <a:pt x="51" y="370"/>
                  </a:lnTo>
                  <a:lnTo>
                    <a:pt x="94" y="299"/>
                  </a:lnTo>
                  <a:lnTo>
                    <a:pt x="147" y="235"/>
                  </a:lnTo>
                  <a:lnTo>
                    <a:pt x="204" y="176"/>
                  </a:lnTo>
                  <a:lnTo>
                    <a:pt x="270" y="125"/>
                  </a:lnTo>
                  <a:lnTo>
                    <a:pt x="341" y="82"/>
                  </a:lnTo>
                  <a:lnTo>
                    <a:pt x="415" y="47"/>
                  </a:lnTo>
                  <a:lnTo>
                    <a:pt x="497" y="21"/>
                  </a:lnTo>
                  <a:lnTo>
                    <a:pt x="581" y="6"/>
                  </a:lnTo>
                  <a:lnTo>
                    <a:pt x="667" y="0"/>
                  </a:lnTo>
                  <a:lnTo>
                    <a:pt x="667" y="0"/>
                  </a:lnTo>
                  <a:lnTo>
                    <a:pt x="759" y="6"/>
                  </a:lnTo>
                  <a:lnTo>
                    <a:pt x="847" y="23"/>
                  </a:lnTo>
                  <a:lnTo>
                    <a:pt x="932" y="53"/>
                  </a:lnTo>
                  <a:lnTo>
                    <a:pt x="1010" y="90"/>
                  </a:lnTo>
                  <a:lnTo>
                    <a:pt x="1082" y="137"/>
                  </a:lnTo>
                  <a:lnTo>
                    <a:pt x="1149" y="194"/>
                  </a:lnTo>
                  <a:lnTo>
                    <a:pt x="1208" y="256"/>
                  </a:lnTo>
                  <a:lnTo>
                    <a:pt x="1258" y="325"/>
                  </a:lnTo>
                  <a:lnTo>
                    <a:pt x="1301" y="401"/>
                  </a:lnTo>
                  <a:lnTo>
                    <a:pt x="1301" y="401"/>
                  </a:lnTo>
                  <a:close/>
                </a:path>
              </a:pathLst>
            </a:custGeom>
            <a:gradFill rotWithShape="1">
              <a:gsLst>
                <a:gs pos="0">
                  <a:srgbClr val="FFFFFF"/>
                </a:gs>
                <a:gs pos="100000">
                  <a:srgbClr val="99CC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0">
                  <a:solidFill>
                    <a:srgbClr val="BBF6EE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2" name="Text Box 30">
            <a:extLst>
              <a:ext uri="{FF2B5EF4-FFF2-40B4-BE49-F238E27FC236}">
                <a16:creationId xmlns="" xmlns:a16="http://schemas.microsoft.com/office/drawing/2014/main" id="{89F5652F-0D71-402D-A534-8181220D2B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7124" y="1772800"/>
            <a:ext cx="424157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ВНЕШНЯЯ ЭКСПЕРТИЗА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 Box 30">
            <a:extLst>
              <a:ext uri="{FF2B5EF4-FFF2-40B4-BE49-F238E27FC236}">
                <a16:creationId xmlns="" xmlns:a16="http://schemas.microsoft.com/office/drawing/2014/main" id="{AD3E978D-D454-43FF-ACF3-E27F0BB6CD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9909" y="3318389"/>
            <a:ext cx="6380863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ОТКРЫТОЕ ОБСУЖДЕНИЕ РЕЗУЛЬТАТОВ ПРОЕКТА НА ИНТЕРНЕТ ПЛОЩАДКАХ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xt Box 30">
            <a:extLst>
              <a:ext uri="{FF2B5EF4-FFF2-40B4-BE49-F238E27FC236}">
                <a16:creationId xmlns="" xmlns:a16="http://schemas.microsoft.com/office/drawing/2014/main" id="{709A5892-2623-430B-88EF-9AFC6C09B7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6313" y="5059502"/>
            <a:ext cx="4947514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КООРДИНАЦИЯ ДЕЙСТВИЙ В ХОДЕ РЕАЛИЗАЦИИ ПРОЕКТА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Заголовок 4">
            <a:extLst>
              <a:ext uri="{FF2B5EF4-FFF2-40B4-BE49-F238E27FC236}">
                <a16:creationId xmlns="" xmlns:a16="http://schemas.microsoft.com/office/drawing/2014/main" id="{20BE0419-476A-4229-817A-D203626B1F6C}"/>
              </a:ext>
            </a:extLst>
          </p:cNvPr>
          <p:cNvSpPr txBox="1">
            <a:spLocks/>
          </p:cNvSpPr>
          <p:nvPr/>
        </p:nvSpPr>
        <p:spPr>
          <a:xfrm>
            <a:off x="1745503" y="85754"/>
            <a:ext cx="6408712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i="1" dirty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ПРОЕКТОМ</a:t>
            </a:r>
          </a:p>
        </p:txBody>
      </p:sp>
    </p:spTree>
    <p:extLst>
      <p:ext uri="{BB962C8B-B14F-4D97-AF65-F5344CB8AC3E}">
        <p14:creationId xmlns="" xmlns:p14="http://schemas.microsoft.com/office/powerpoint/2010/main" val="3742449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0" grpId="0" animBg="1"/>
      <p:bldP spid="26" grpId="0" animBg="1"/>
      <p:bldP spid="32" grpId="0"/>
      <p:bldP spid="34" grpId="0"/>
      <p:bldP spid="3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0352E113-0C45-4D42-8048-DF01D86F5E2E}"/>
              </a:ext>
            </a:extLst>
          </p:cNvPr>
          <p:cNvGrpSpPr>
            <a:grpSpLocks/>
          </p:cNvGrpSpPr>
          <p:nvPr/>
        </p:nvGrpSpPr>
        <p:grpSpPr bwMode="auto">
          <a:xfrm rot="19793388">
            <a:off x="2458210" y="2218157"/>
            <a:ext cx="4408140" cy="4246672"/>
            <a:chOff x="1824" y="633"/>
            <a:chExt cx="2834" cy="2849"/>
          </a:xfrm>
        </p:grpSpPr>
        <p:sp>
          <p:nvSpPr>
            <p:cNvPr id="5" name="Puzzle3">
              <a:extLst>
                <a:ext uri="{FF2B5EF4-FFF2-40B4-BE49-F238E27FC236}">
                  <a16:creationId xmlns="" xmlns:a16="http://schemas.microsoft.com/office/drawing/2014/main" id="{B4A3365B-C812-4895-826A-6D778B272BC3}"/>
                </a:ext>
              </a:extLst>
            </p:cNvPr>
            <p:cNvSpPr>
              <a:spLocks noEditPoints="1" noChangeArrowheads="1"/>
            </p:cNvSpPr>
            <p:nvPr/>
          </p:nvSpPr>
          <p:spPr bwMode="gray">
            <a:xfrm>
              <a:off x="3204" y="633"/>
              <a:ext cx="1114" cy="1514"/>
            </a:xfrm>
            <a:custGeom>
              <a:avLst/>
              <a:gdLst>
                <a:gd name="T0" fmla="*/ 10391 w 21600"/>
                <a:gd name="T1" fmla="*/ 15806 h 21600"/>
                <a:gd name="T2" fmla="*/ 20551 w 21600"/>
                <a:gd name="T3" fmla="*/ 21088 h 21600"/>
                <a:gd name="T4" fmla="*/ 13180 w 21600"/>
                <a:gd name="T5" fmla="*/ 13801 h 21600"/>
                <a:gd name="T6" fmla="*/ 20551 w 21600"/>
                <a:gd name="T7" fmla="*/ 7025 h 21600"/>
                <a:gd name="T8" fmla="*/ 10500 w 21600"/>
                <a:gd name="T9" fmla="*/ 52 h 21600"/>
                <a:gd name="T10" fmla="*/ 692 w 21600"/>
                <a:gd name="T11" fmla="*/ 6802 h 21600"/>
                <a:gd name="T12" fmla="*/ 8064 w 21600"/>
                <a:gd name="T13" fmla="*/ 13526 h 21600"/>
                <a:gd name="T14" fmla="*/ 692 w 21600"/>
                <a:gd name="T15" fmla="*/ 21088 h 21600"/>
                <a:gd name="T16" fmla="*/ 2273 w 21600"/>
                <a:gd name="T17" fmla="*/ 7719 h 21600"/>
                <a:gd name="T18" fmla="*/ 19149 w 21600"/>
                <a:gd name="T19" fmla="*/ 202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6625" y="20892"/>
                  </a:moveTo>
                  <a:lnTo>
                    <a:pt x="7105" y="21023"/>
                  </a:lnTo>
                  <a:lnTo>
                    <a:pt x="7513" y="21088"/>
                  </a:lnTo>
                  <a:lnTo>
                    <a:pt x="7922" y="21115"/>
                  </a:lnTo>
                  <a:lnTo>
                    <a:pt x="8242" y="21115"/>
                  </a:lnTo>
                  <a:lnTo>
                    <a:pt x="8544" y="21062"/>
                  </a:lnTo>
                  <a:lnTo>
                    <a:pt x="8810" y="20997"/>
                  </a:lnTo>
                  <a:lnTo>
                    <a:pt x="9023" y="20892"/>
                  </a:lnTo>
                  <a:lnTo>
                    <a:pt x="9148" y="20761"/>
                  </a:lnTo>
                  <a:lnTo>
                    <a:pt x="9290" y="20616"/>
                  </a:lnTo>
                  <a:lnTo>
                    <a:pt x="9361" y="20459"/>
                  </a:lnTo>
                  <a:lnTo>
                    <a:pt x="9396" y="20289"/>
                  </a:lnTo>
                  <a:lnTo>
                    <a:pt x="9396" y="20092"/>
                  </a:lnTo>
                  <a:lnTo>
                    <a:pt x="9325" y="19909"/>
                  </a:lnTo>
                  <a:lnTo>
                    <a:pt x="9219" y="19738"/>
                  </a:lnTo>
                  <a:lnTo>
                    <a:pt x="9094" y="19555"/>
                  </a:lnTo>
                  <a:lnTo>
                    <a:pt x="8917" y="19384"/>
                  </a:lnTo>
                  <a:lnTo>
                    <a:pt x="8650" y="19162"/>
                  </a:lnTo>
                  <a:lnTo>
                    <a:pt x="8437" y="18900"/>
                  </a:lnTo>
                  <a:lnTo>
                    <a:pt x="8277" y="18624"/>
                  </a:lnTo>
                  <a:lnTo>
                    <a:pt x="8135" y="18349"/>
                  </a:lnTo>
                  <a:lnTo>
                    <a:pt x="8028" y="18048"/>
                  </a:lnTo>
                  <a:lnTo>
                    <a:pt x="7993" y="17746"/>
                  </a:lnTo>
                  <a:lnTo>
                    <a:pt x="7993" y="17471"/>
                  </a:lnTo>
                  <a:lnTo>
                    <a:pt x="8028" y="17169"/>
                  </a:lnTo>
                  <a:lnTo>
                    <a:pt x="8135" y="16920"/>
                  </a:lnTo>
                  <a:lnTo>
                    <a:pt x="8277" y="16671"/>
                  </a:lnTo>
                  <a:lnTo>
                    <a:pt x="8366" y="16540"/>
                  </a:lnTo>
                  <a:lnTo>
                    <a:pt x="8473" y="16409"/>
                  </a:lnTo>
                  <a:lnTo>
                    <a:pt x="8615" y="16317"/>
                  </a:lnTo>
                  <a:lnTo>
                    <a:pt x="8739" y="16213"/>
                  </a:lnTo>
                  <a:lnTo>
                    <a:pt x="8881" y="16134"/>
                  </a:lnTo>
                  <a:lnTo>
                    <a:pt x="9059" y="16055"/>
                  </a:lnTo>
                  <a:lnTo>
                    <a:pt x="9254" y="15990"/>
                  </a:lnTo>
                  <a:lnTo>
                    <a:pt x="9432" y="15911"/>
                  </a:lnTo>
                  <a:lnTo>
                    <a:pt x="9663" y="15885"/>
                  </a:lnTo>
                  <a:lnTo>
                    <a:pt x="9876" y="15833"/>
                  </a:lnTo>
                  <a:lnTo>
                    <a:pt x="10142" y="15806"/>
                  </a:lnTo>
                  <a:lnTo>
                    <a:pt x="10391" y="15806"/>
                  </a:lnTo>
                  <a:lnTo>
                    <a:pt x="10728" y="15806"/>
                  </a:lnTo>
                  <a:lnTo>
                    <a:pt x="10995" y="15806"/>
                  </a:lnTo>
                  <a:lnTo>
                    <a:pt x="11279" y="15833"/>
                  </a:lnTo>
                  <a:lnTo>
                    <a:pt x="11546" y="15885"/>
                  </a:lnTo>
                  <a:lnTo>
                    <a:pt x="11776" y="15937"/>
                  </a:lnTo>
                  <a:lnTo>
                    <a:pt x="12025" y="15990"/>
                  </a:lnTo>
                  <a:lnTo>
                    <a:pt x="12221" y="16055"/>
                  </a:lnTo>
                  <a:lnTo>
                    <a:pt x="12434" y="16134"/>
                  </a:lnTo>
                  <a:lnTo>
                    <a:pt x="12611" y="16213"/>
                  </a:lnTo>
                  <a:lnTo>
                    <a:pt x="12771" y="16317"/>
                  </a:lnTo>
                  <a:lnTo>
                    <a:pt x="12913" y="16409"/>
                  </a:lnTo>
                  <a:lnTo>
                    <a:pt x="13038" y="16514"/>
                  </a:lnTo>
                  <a:lnTo>
                    <a:pt x="13251" y="16737"/>
                  </a:lnTo>
                  <a:lnTo>
                    <a:pt x="13428" y="16986"/>
                  </a:lnTo>
                  <a:lnTo>
                    <a:pt x="13517" y="17248"/>
                  </a:lnTo>
                  <a:lnTo>
                    <a:pt x="13588" y="17523"/>
                  </a:lnTo>
                  <a:lnTo>
                    <a:pt x="13588" y="17799"/>
                  </a:lnTo>
                  <a:lnTo>
                    <a:pt x="13517" y="18074"/>
                  </a:lnTo>
                  <a:lnTo>
                    <a:pt x="13428" y="18323"/>
                  </a:lnTo>
                  <a:lnTo>
                    <a:pt x="13286" y="18572"/>
                  </a:lnTo>
                  <a:lnTo>
                    <a:pt x="13109" y="18808"/>
                  </a:lnTo>
                  <a:lnTo>
                    <a:pt x="12878" y="19031"/>
                  </a:lnTo>
                  <a:lnTo>
                    <a:pt x="12434" y="19411"/>
                  </a:lnTo>
                  <a:lnTo>
                    <a:pt x="12132" y="19738"/>
                  </a:lnTo>
                  <a:lnTo>
                    <a:pt x="12025" y="19856"/>
                  </a:lnTo>
                  <a:lnTo>
                    <a:pt x="11919" y="20014"/>
                  </a:lnTo>
                  <a:lnTo>
                    <a:pt x="11883" y="20132"/>
                  </a:lnTo>
                  <a:lnTo>
                    <a:pt x="11883" y="20263"/>
                  </a:lnTo>
                  <a:lnTo>
                    <a:pt x="11883" y="20394"/>
                  </a:lnTo>
                  <a:lnTo>
                    <a:pt x="11954" y="20485"/>
                  </a:lnTo>
                  <a:lnTo>
                    <a:pt x="12061" y="20590"/>
                  </a:lnTo>
                  <a:lnTo>
                    <a:pt x="12185" y="20695"/>
                  </a:lnTo>
                  <a:lnTo>
                    <a:pt x="12327" y="20787"/>
                  </a:lnTo>
                  <a:lnTo>
                    <a:pt x="12540" y="20892"/>
                  </a:lnTo>
                  <a:lnTo>
                    <a:pt x="12771" y="20997"/>
                  </a:lnTo>
                  <a:lnTo>
                    <a:pt x="13073" y="21088"/>
                  </a:lnTo>
                  <a:lnTo>
                    <a:pt x="13428" y="21193"/>
                  </a:lnTo>
                  <a:lnTo>
                    <a:pt x="13873" y="21298"/>
                  </a:lnTo>
                  <a:lnTo>
                    <a:pt x="14317" y="21390"/>
                  </a:lnTo>
                  <a:lnTo>
                    <a:pt x="14778" y="21468"/>
                  </a:lnTo>
                  <a:lnTo>
                    <a:pt x="15294" y="21547"/>
                  </a:lnTo>
                  <a:lnTo>
                    <a:pt x="15809" y="21600"/>
                  </a:lnTo>
                  <a:lnTo>
                    <a:pt x="16359" y="21652"/>
                  </a:lnTo>
                  <a:lnTo>
                    <a:pt x="16875" y="21678"/>
                  </a:lnTo>
                  <a:lnTo>
                    <a:pt x="17407" y="21678"/>
                  </a:lnTo>
                  <a:lnTo>
                    <a:pt x="17958" y="21678"/>
                  </a:lnTo>
                  <a:lnTo>
                    <a:pt x="18473" y="21652"/>
                  </a:lnTo>
                  <a:lnTo>
                    <a:pt x="18953" y="21573"/>
                  </a:lnTo>
                  <a:lnTo>
                    <a:pt x="19397" y="21495"/>
                  </a:lnTo>
                  <a:lnTo>
                    <a:pt x="19841" y="21390"/>
                  </a:lnTo>
                  <a:lnTo>
                    <a:pt x="20214" y="21272"/>
                  </a:lnTo>
                  <a:lnTo>
                    <a:pt x="20551" y="21088"/>
                  </a:lnTo>
                  <a:lnTo>
                    <a:pt x="20480" y="20787"/>
                  </a:lnTo>
                  <a:lnTo>
                    <a:pt x="20409" y="20485"/>
                  </a:lnTo>
                  <a:lnTo>
                    <a:pt x="20356" y="20158"/>
                  </a:lnTo>
                  <a:lnTo>
                    <a:pt x="20356" y="19804"/>
                  </a:lnTo>
                  <a:lnTo>
                    <a:pt x="20321" y="19083"/>
                  </a:lnTo>
                  <a:lnTo>
                    <a:pt x="20356" y="18349"/>
                  </a:lnTo>
                  <a:lnTo>
                    <a:pt x="20409" y="17641"/>
                  </a:lnTo>
                  <a:lnTo>
                    <a:pt x="20480" y="17012"/>
                  </a:lnTo>
                  <a:lnTo>
                    <a:pt x="20551" y="16488"/>
                  </a:lnTo>
                  <a:lnTo>
                    <a:pt x="20551" y="16055"/>
                  </a:lnTo>
                  <a:lnTo>
                    <a:pt x="20551" y="15911"/>
                  </a:lnTo>
                  <a:lnTo>
                    <a:pt x="20445" y="15754"/>
                  </a:lnTo>
                  <a:lnTo>
                    <a:pt x="20356" y="15610"/>
                  </a:lnTo>
                  <a:lnTo>
                    <a:pt x="20178" y="15452"/>
                  </a:lnTo>
                  <a:lnTo>
                    <a:pt x="20001" y="15334"/>
                  </a:lnTo>
                  <a:lnTo>
                    <a:pt x="19770" y="15230"/>
                  </a:lnTo>
                  <a:lnTo>
                    <a:pt x="19521" y="15125"/>
                  </a:lnTo>
                  <a:lnTo>
                    <a:pt x="19290" y="15059"/>
                  </a:lnTo>
                  <a:lnTo>
                    <a:pt x="19024" y="15007"/>
                  </a:lnTo>
                  <a:lnTo>
                    <a:pt x="18740" y="14954"/>
                  </a:lnTo>
                  <a:lnTo>
                    <a:pt x="18509" y="14954"/>
                  </a:lnTo>
                  <a:lnTo>
                    <a:pt x="18225" y="14954"/>
                  </a:lnTo>
                  <a:lnTo>
                    <a:pt x="17994" y="15007"/>
                  </a:lnTo>
                  <a:lnTo>
                    <a:pt x="17763" y="15085"/>
                  </a:lnTo>
                  <a:lnTo>
                    <a:pt x="17550" y="15177"/>
                  </a:lnTo>
                  <a:lnTo>
                    <a:pt x="17372" y="15308"/>
                  </a:lnTo>
                  <a:lnTo>
                    <a:pt x="17176" y="15426"/>
                  </a:lnTo>
                  <a:lnTo>
                    <a:pt x="16928" y="15557"/>
                  </a:lnTo>
                  <a:lnTo>
                    <a:pt x="16661" y="15636"/>
                  </a:lnTo>
                  <a:lnTo>
                    <a:pt x="16359" y="15688"/>
                  </a:lnTo>
                  <a:lnTo>
                    <a:pt x="16022" y="15715"/>
                  </a:lnTo>
                  <a:lnTo>
                    <a:pt x="15667" y="15688"/>
                  </a:lnTo>
                  <a:lnTo>
                    <a:pt x="15294" y="15662"/>
                  </a:lnTo>
                  <a:lnTo>
                    <a:pt x="14956" y="15583"/>
                  </a:lnTo>
                  <a:lnTo>
                    <a:pt x="14619" y="15479"/>
                  </a:lnTo>
                  <a:lnTo>
                    <a:pt x="14281" y="15334"/>
                  </a:lnTo>
                  <a:lnTo>
                    <a:pt x="13961" y="15177"/>
                  </a:lnTo>
                  <a:lnTo>
                    <a:pt x="13695" y="14981"/>
                  </a:lnTo>
                  <a:lnTo>
                    <a:pt x="13588" y="14850"/>
                  </a:lnTo>
                  <a:lnTo>
                    <a:pt x="13482" y="14732"/>
                  </a:lnTo>
                  <a:lnTo>
                    <a:pt x="13393" y="14600"/>
                  </a:lnTo>
                  <a:lnTo>
                    <a:pt x="13322" y="14456"/>
                  </a:lnTo>
                  <a:lnTo>
                    <a:pt x="13251" y="14299"/>
                  </a:lnTo>
                  <a:lnTo>
                    <a:pt x="13215" y="14155"/>
                  </a:lnTo>
                  <a:lnTo>
                    <a:pt x="13180" y="13971"/>
                  </a:lnTo>
                  <a:lnTo>
                    <a:pt x="13180" y="13801"/>
                  </a:lnTo>
                  <a:lnTo>
                    <a:pt x="13180" y="13591"/>
                  </a:lnTo>
                  <a:lnTo>
                    <a:pt x="13215" y="13395"/>
                  </a:lnTo>
                  <a:lnTo>
                    <a:pt x="13251" y="13198"/>
                  </a:lnTo>
                  <a:lnTo>
                    <a:pt x="13322" y="13015"/>
                  </a:lnTo>
                  <a:lnTo>
                    <a:pt x="13393" y="12870"/>
                  </a:lnTo>
                  <a:lnTo>
                    <a:pt x="13482" y="12713"/>
                  </a:lnTo>
                  <a:lnTo>
                    <a:pt x="13588" y="12569"/>
                  </a:lnTo>
                  <a:lnTo>
                    <a:pt x="13730" y="12438"/>
                  </a:lnTo>
                  <a:lnTo>
                    <a:pt x="13997" y="12215"/>
                  </a:lnTo>
                  <a:lnTo>
                    <a:pt x="14334" y="12005"/>
                  </a:lnTo>
                  <a:lnTo>
                    <a:pt x="14690" y="11861"/>
                  </a:lnTo>
                  <a:lnTo>
                    <a:pt x="15063" y="11756"/>
                  </a:lnTo>
                  <a:lnTo>
                    <a:pt x="15436" y="11678"/>
                  </a:lnTo>
                  <a:lnTo>
                    <a:pt x="15809" y="11638"/>
                  </a:lnTo>
                  <a:lnTo>
                    <a:pt x="16182" y="11638"/>
                  </a:lnTo>
                  <a:lnTo>
                    <a:pt x="16555" y="11678"/>
                  </a:lnTo>
                  <a:lnTo>
                    <a:pt x="16910" y="11730"/>
                  </a:lnTo>
                  <a:lnTo>
                    <a:pt x="17248" y="11835"/>
                  </a:lnTo>
                  <a:lnTo>
                    <a:pt x="17514" y="11966"/>
                  </a:lnTo>
                  <a:lnTo>
                    <a:pt x="17763" y="12110"/>
                  </a:lnTo>
                  <a:lnTo>
                    <a:pt x="17887" y="12215"/>
                  </a:lnTo>
                  <a:lnTo>
                    <a:pt x="18065" y="12307"/>
                  </a:lnTo>
                  <a:lnTo>
                    <a:pt x="18260" y="12412"/>
                  </a:lnTo>
                  <a:lnTo>
                    <a:pt x="18438" y="12464"/>
                  </a:lnTo>
                  <a:lnTo>
                    <a:pt x="18669" y="12543"/>
                  </a:lnTo>
                  <a:lnTo>
                    <a:pt x="18882" y="12569"/>
                  </a:lnTo>
                  <a:lnTo>
                    <a:pt x="19113" y="12595"/>
                  </a:lnTo>
                  <a:lnTo>
                    <a:pt x="19361" y="12608"/>
                  </a:lnTo>
                  <a:lnTo>
                    <a:pt x="19592" y="12608"/>
                  </a:lnTo>
                  <a:lnTo>
                    <a:pt x="19841" y="12595"/>
                  </a:lnTo>
                  <a:lnTo>
                    <a:pt x="20072" y="12543"/>
                  </a:lnTo>
                  <a:lnTo>
                    <a:pt x="20321" y="12490"/>
                  </a:lnTo>
                  <a:lnTo>
                    <a:pt x="20551" y="12438"/>
                  </a:lnTo>
                  <a:lnTo>
                    <a:pt x="20800" y="12333"/>
                  </a:lnTo>
                  <a:lnTo>
                    <a:pt x="20996" y="12241"/>
                  </a:lnTo>
                  <a:lnTo>
                    <a:pt x="21244" y="12110"/>
                  </a:lnTo>
                  <a:lnTo>
                    <a:pt x="21298" y="12032"/>
                  </a:lnTo>
                  <a:lnTo>
                    <a:pt x="21404" y="11966"/>
                  </a:lnTo>
                  <a:lnTo>
                    <a:pt x="21475" y="11861"/>
                  </a:lnTo>
                  <a:lnTo>
                    <a:pt x="21511" y="11730"/>
                  </a:lnTo>
                  <a:lnTo>
                    <a:pt x="21617" y="11481"/>
                  </a:lnTo>
                  <a:lnTo>
                    <a:pt x="21653" y="11180"/>
                  </a:lnTo>
                  <a:lnTo>
                    <a:pt x="21653" y="10826"/>
                  </a:lnTo>
                  <a:lnTo>
                    <a:pt x="21653" y="10472"/>
                  </a:lnTo>
                  <a:lnTo>
                    <a:pt x="21582" y="10092"/>
                  </a:lnTo>
                  <a:lnTo>
                    <a:pt x="21511" y="9725"/>
                  </a:lnTo>
                  <a:lnTo>
                    <a:pt x="21298" y="8912"/>
                  </a:lnTo>
                  <a:lnTo>
                    <a:pt x="21067" y="8191"/>
                  </a:lnTo>
                  <a:lnTo>
                    <a:pt x="20800" y="7536"/>
                  </a:lnTo>
                  <a:lnTo>
                    <a:pt x="20551" y="7025"/>
                  </a:lnTo>
                  <a:lnTo>
                    <a:pt x="20001" y="7103"/>
                  </a:lnTo>
                  <a:lnTo>
                    <a:pt x="19432" y="7156"/>
                  </a:lnTo>
                  <a:lnTo>
                    <a:pt x="18846" y="7208"/>
                  </a:lnTo>
                  <a:lnTo>
                    <a:pt x="18225" y="7208"/>
                  </a:lnTo>
                  <a:lnTo>
                    <a:pt x="17656" y="7208"/>
                  </a:lnTo>
                  <a:lnTo>
                    <a:pt x="17070" y="7182"/>
                  </a:lnTo>
                  <a:lnTo>
                    <a:pt x="16484" y="7156"/>
                  </a:lnTo>
                  <a:lnTo>
                    <a:pt x="15986" y="7103"/>
                  </a:lnTo>
                  <a:lnTo>
                    <a:pt x="14992" y="6999"/>
                  </a:lnTo>
                  <a:lnTo>
                    <a:pt x="14210" y="6907"/>
                  </a:lnTo>
                  <a:lnTo>
                    <a:pt x="13695" y="6828"/>
                  </a:lnTo>
                  <a:lnTo>
                    <a:pt x="13517" y="6802"/>
                  </a:lnTo>
                  <a:lnTo>
                    <a:pt x="13073" y="6645"/>
                  </a:lnTo>
                  <a:lnTo>
                    <a:pt x="12700" y="6474"/>
                  </a:lnTo>
                  <a:lnTo>
                    <a:pt x="12363" y="6304"/>
                  </a:lnTo>
                  <a:lnTo>
                    <a:pt x="12132" y="6094"/>
                  </a:lnTo>
                  <a:lnTo>
                    <a:pt x="11919" y="5871"/>
                  </a:lnTo>
                  <a:lnTo>
                    <a:pt x="11776" y="5649"/>
                  </a:lnTo>
                  <a:lnTo>
                    <a:pt x="11688" y="5413"/>
                  </a:lnTo>
                  <a:lnTo>
                    <a:pt x="11617" y="5190"/>
                  </a:lnTo>
                  <a:lnTo>
                    <a:pt x="11617" y="4941"/>
                  </a:lnTo>
                  <a:lnTo>
                    <a:pt x="11652" y="4718"/>
                  </a:lnTo>
                  <a:lnTo>
                    <a:pt x="11723" y="4482"/>
                  </a:lnTo>
                  <a:lnTo>
                    <a:pt x="11812" y="4285"/>
                  </a:lnTo>
                  <a:lnTo>
                    <a:pt x="11919" y="4089"/>
                  </a:lnTo>
                  <a:lnTo>
                    <a:pt x="12096" y="3905"/>
                  </a:lnTo>
                  <a:lnTo>
                    <a:pt x="12292" y="3735"/>
                  </a:lnTo>
                  <a:lnTo>
                    <a:pt x="12505" y="3604"/>
                  </a:lnTo>
                  <a:lnTo>
                    <a:pt x="12700" y="3460"/>
                  </a:lnTo>
                  <a:lnTo>
                    <a:pt x="12878" y="3250"/>
                  </a:lnTo>
                  <a:lnTo>
                    <a:pt x="13038" y="3027"/>
                  </a:lnTo>
                  <a:lnTo>
                    <a:pt x="13180" y="2752"/>
                  </a:lnTo>
                  <a:lnTo>
                    <a:pt x="13286" y="2477"/>
                  </a:lnTo>
                  <a:lnTo>
                    <a:pt x="13322" y="2175"/>
                  </a:lnTo>
                  <a:lnTo>
                    <a:pt x="13357" y="1874"/>
                  </a:lnTo>
                  <a:lnTo>
                    <a:pt x="13286" y="1572"/>
                  </a:lnTo>
                  <a:lnTo>
                    <a:pt x="13180" y="1271"/>
                  </a:lnTo>
                  <a:lnTo>
                    <a:pt x="13038" y="983"/>
                  </a:lnTo>
                  <a:lnTo>
                    <a:pt x="12949" y="865"/>
                  </a:lnTo>
                  <a:lnTo>
                    <a:pt x="12807" y="733"/>
                  </a:lnTo>
                  <a:lnTo>
                    <a:pt x="12665" y="616"/>
                  </a:lnTo>
                  <a:lnTo>
                    <a:pt x="12505" y="511"/>
                  </a:lnTo>
                  <a:lnTo>
                    <a:pt x="12327" y="406"/>
                  </a:lnTo>
                  <a:lnTo>
                    <a:pt x="12132" y="314"/>
                  </a:lnTo>
                  <a:lnTo>
                    <a:pt x="11883" y="235"/>
                  </a:lnTo>
                  <a:lnTo>
                    <a:pt x="11652" y="183"/>
                  </a:lnTo>
                  <a:lnTo>
                    <a:pt x="11368" y="104"/>
                  </a:lnTo>
                  <a:lnTo>
                    <a:pt x="11101" y="78"/>
                  </a:lnTo>
                  <a:lnTo>
                    <a:pt x="10800" y="52"/>
                  </a:lnTo>
                  <a:lnTo>
                    <a:pt x="10444" y="52"/>
                  </a:lnTo>
                  <a:lnTo>
                    <a:pt x="10142" y="52"/>
                  </a:lnTo>
                  <a:lnTo>
                    <a:pt x="9840" y="78"/>
                  </a:lnTo>
                  <a:lnTo>
                    <a:pt x="9574" y="104"/>
                  </a:lnTo>
                  <a:lnTo>
                    <a:pt x="9325" y="157"/>
                  </a:lnTo>
                  <a:lnTo>
                    <a:pt x="9094" y="209"/>
                  </a:lnTo>
                  <a:lnTo>
                    <a:pt x="8846" y="262"/>
                  </a:lnTo>
                  <a:lnTo>
                    <a:pt x="8650" y="340"/>
                  </a:lnTo>
                  <a:lnTo>
                    <a:pt x="8437" y="432"/>
                  </a:lnTo>
                  <a:lnTo>
                    <a:pt x="8277" y="511"/>
                  </a:lnTo>
                  <a:lnTo>
                    <a:pt x="8100" y="616"/>
                  </a:lnTo>
                  <a:lnTo>
                    <a:pt x="7957" y="707"/>
                  </a:lnTo>
                  <a:lnTo>
                    <a:pt x="7833" y="838"/>
                  </a:lnTo>
                  <a:lnTo>
                    <a:pt x="7620" y="1061"/>
                  </a:lnTo>
                  <a:lnTo>
                    <a:pt x="7442" y="1336"/>
                  </a:lnTo>
                  <a:lnTo>
                    <a:pt x="7353" y="1599"/>
                  </a:lnTo>
                  <a:lnTo>
                    <a:pt x="7318" y="1900"/>
                  </a:lnTo>
                  <a:lnTo>
                    <a:pt x="7318" y="2175"/>
                  </a:lnTo>
                  <a:lnTo>
                    <a:pt x="7353" y="2450"/>
                  </a:lnTo>
                  <a:lnTo>
                    <a:pt x="7442" y="2726"/>
                  </a:lnTo>
                  <a:lnTo>
                    <a:pt x="7620" y="2975"/>
                  </a:lnTo>
                  <a:lnTo>
                    <a:pt x="7833" y="3198"/>
                  </a:lnTo>
                  <a:lnTo>
                    <a:pt x="8064" y="3433"/>
                  </a:lnTo>
                  <a:lnTo>
                    <a:pt x="8295" y="3630"/>
                  </a:lnTo>
                  <a:lnTo>
                    <a:pt x="8508" y="3853"/>
                  </a:lnTo>
                  <a:lnTo>
                    <a:pt x="8686" y="4089"/>
                  </a:lnTo>
                  <a:lnTo>
                    <a:pt x="8775" y="4312"/>
                  </a:lnTo>
                  <a:lnTo>
                    <a:pt x="8846" y="4561"/>
                  </a:lnTo>
                  <a:lnTo>
                    <a:pt x="8846" y="4810"/>
                  </a:lnTo>
                  <a:lnTo>
                    <a:pt x="8810" y="5059"/>
                  </a:lnTo>
                  <a:lnTo>
                    <a:pt x="8721" y="5295"/>
                  </a:lnTo>
                  <a:lnTo>
                    <a:pt x="8579" y="5544"/>
                  </a:lnTo>
                  <a:lnTo>
                    <a:pt x="8366" y="5766"/>
                  </a:lnTo>
                  <a:lnTo>
                    <a:pt x="8135" y="5976"/>
                  </a:lnTo>
                  <a:lnTo>
                    <a:pt x="7833" y="6199"/>
                  </a:lnTo>
                  <a:lnTo>
                    <a:pt x="7478" y="6369"/>
                  </a:lnTo>
                  <a:lnTo>
                    <a:pt x="7069" y="6527"/>
                  </a:lnTo>
                  <a:lnTo>
                    <a:pt x="6590" y="6671"/>
                  </a:lnTo>
                  <a:lnTo>
                    <a:pt x="6092" y="6802"/>
                  </a:lnTo>
                  <a:lnTo>
                    <a:pt x="5684" y="6802"/>
                  </a:lnTo>
                  <a:lnTo>
                    <a:pt x="5133" y="6802"/>
                  </a:lnTo>
                  <a:lnTo>
                    <a:pt x="4547" y="6802"/>
                  </a:lnTo>
                  <a:lnTo>
                    <a:pt x="3872" y="6802"/>
                  </a:lnTo>
                  <a:lnTo>
                    <a:pt x="3144" y="6802"/>
                  </a:lnTo>
                  <a:lnTo>
                    <a:pt x="2362" y="6802"/>
                  </a:lnTo>
                  <a:lnTo>
                    <a:pt x="1545" y="6802"/>
                  </a:lnTo>
                  <a:lnTo>
                    <a:pt x="692" y="6802"/>
                  </a:lnTo>
                  <a:lnTo>
                    <a:pt x="586" y="7234"/>
                  </a:lnTo>
                  <a:lnTo>
                    <a:pt x="461" y="7837"/>
                  </a:lnTo>
                  <a:lnTo>
                    <a:pt x="355" y="8493"/>
                  </a:lnTo>
                  <a:lnTo>
                    <a:pt x="248" y="9187"/>
                  </a:lnTo>
                  <a:lnTo>
                    <a:pt x="142" y="9869"/>
                  </a:lnTo>
                  <a:lnTo>
                    <a:pt x="106" y="10498"/>
                  </a:lnTo>
                  <a:lnTo>
                    <a:pt x="106" y="10983"/>
                  </a:lnTo>
                  <a:lnTo>
                    <a:pt x="106" y="11311"/>
                  </a:lnTo>
                  <a:lnTo>
                    <a:pt x="213" y="11481"/>
                  </a:lnTo>
                  <a:lnTo>
                    <a:pt x="319" y="11651"/>
                  </a:lnTo>
                  <a:lnTo>
                    <a:pt x="497" y="11783"/>
                  </a:lnTo>
                  <a:lnTo>
                    <a:pt x="692" y="11914"/>
                  </a:lnTo>
                  <a:lnTo>
                    <a:pt x="941" y="12032"/>
                  </a:lnTo>
                  <a:lnTo>
                    <a:pt x="1207" y="12110"/>
                  </a:lnTo>
                  <a:lnTo>
                    <a:pt x="1509" y="12189"/>
                  </a:lnTo>
                  <a:lnTo>
                    <a:pt x="1794" y="12241"/>
                  </a:lnTo>
                  <a:lnTo>
                    <a:pt x="2131" y="12267"/>
                  </a:lnTo>
                  <a:lnTo>
                    <a:pt x="2433" y="12281"/>
                  </a:lnTo>
                  <a:lnTo>
                    <a:pt x="2735" y="12267"/>
                  </a:lnTo>
                  <a:lnTo>
                    <a:pt x="3055" y="12241"/>
                  </a:lnTo>
                  <a:lnTo>
                    <a:pt x="3357" y="12189"/>
                  </a:lnTo>
                  <a:lnTo>
                    <a:pt x="3623" y="12084"/>
                  </a:lnTo>
                  <a:lnTo>
                    <a:pt x="3872" y="11979"/>
                  </a:lnTo>
                  <a:lnTo>
                    <a:pt x="4103" y="11861"/>
                  </a:lnTo>
                  <a:lnTo>
                    <a:pt x="4316" y="11704"/>
                  </a:lnTo>
                  <a:lnTo>
                    <a:pt x="4582" y="11612"/>
                  </a:lnTo>
                  <a:lnTo>
                    <a:pt x="4849" y="11533"/>
                  </a:lnTo>
                  <a:lnTo>
                    <a:pt x="5169" y="11507"/>
                  </a:lnTo>
                  <a:lnTo>
                    <a:pt x="5506" y="11481"/>
                  </a:lnTo>
                  <a:lnTo>
                    <a:pt x="5808" y="11507"/>
                  </a:lnTo>
                  <a:lnTo>
                    <a:pt x="6146" y="11560"/>
                  </a:lnTo>
                  <a:lnTo>
                    <a:pt x="6501" y="11651"/>
                  </a:lnTo>
                  <a:lnTo>
                    <a:pt x="6803" y="11783"/>
                  </a:lnTo>
                  <a:lnTo>
                    <a:pt x="7105" y="11940"/>
                  </a:lnTo>
                  <a:lnTo>
                    <a:pt x="7353" y="12110"/>
                  </a:lnTo>
                  <a:lnTo>
                    <a:pt x="7584" y="12333"/>
                  </a:lnTo>
                  <a:lnTo>
                    <a:pt x="7798" y="12595"/>
                  </a:lnTo>
                  <a:lnTo>
                    <a:pt x="7922" y="12870"/>
                  </a:lnTo>
                  <a:lnTo>
                    <a:pt x="8028" y="13198"/>
                  </a:lnTo>
                  <a:lnTo>
                    <a:pt x="8064" y="13526"/>
                  </a:lnTo>
                  <a:lnTo>
                    <a:pt x="8028" y="13775"/>
                  </a:lnTo>
                  <a:lnTo>
                    <a:pt x="7922" y="13998"/>
                  </a:lnTo>
                  <a:lnTo>
                    <a:pt x="7798" y="14220"/>
                  </a:lnTo>
                  <a:lnTo>
                    <a:pt x="7584" y="14404"/>
                  </a:lnTo>
                  <a:lnTo>
                    <a:pt x="7353" y="14574"/>
                  </a:lnTo>
                  <a:lnTo>
                    <a:pt x="7105" y="14732"/>
                  </a:lnTo>
                  <a:lnTo>
                    <a:pt x="6803" y="14850"/>
                  </a:lnTo>
                  <a:lnTo>
                    <a:pt x="6501" y="14954"/>
                  </a:lnTo>
                  <a:lnTo>
                    <a:pt x="6146" y="15033"/>
                  </a:lnTo>
                  <a:lnTo>
                    <a:pt x="5808" y="15085"/>
                  </a:lnTo>
                  <a:lnTo>
                    <a:pt x="5506" y="15085"/>
                  </a:lnTo>
                  <a:lnTo>
                    <a:pt x="5169" y="15059"/>
                  </a:lnTo>
                  <a:lnTo>
                    <a:pt x="4849" y="15007"/>
                  </a:lnTo>
                  <a:lnTo>
                    <a:pt x="4582" y="14902"/>
                  </a:lnTo>
                  <a:lnTo>
                    <a:pt x="4316" y="14784"/>
                  </a:lnTo>
                  <a:lnTo>
                    <a:pt x="4103" y="14600"/>
                  </a:lnTo>
                  <a:lnTo>
                    <a:pt x="3907" y="14430"/>
                  </a:lnTo>
                  <a:lnTo>
                    <a:pt x="3659" y="14299"/>
                  </a:lnTo>
                  <a:lnTo>
                    <a:pt x="3428" y="14194"/>
                  </a:lnTo>
                  <a:lnTo>
                    <a:pt x="3179" y="14129"/>
                  </a:lnTo>
                  <a:lnTo>
                    <a:pt x="2913" y="14102"/>
                  </a:lnTo>
                  <a:lnTo>
                    <a:pt x="2646" y="14102"/>
                  </a:lnTo>
                  <a:lnTo>
                    <a:pt x="2362" y="14129"/>
                  </a:lnTo>
                  <a:lnTo>
                    <a:pt x="2096" y="14168"/>
                  </a:lnTo>
                  <a:lnTo>
                    <a:pt x="1811" y="14273"/>
                  </a:lnTo>
                  <a:lnTo>
                    <a:pt x="1545" y="14378"/>
                  </a:lnTo>
                  <a:lnTo>
                    <a:pt x="1314" y="14496"/>
                  </a:lnTo>
                  <a:lnTo>
                    <a:pt x="1065" y="14653"/>
                  </a:lnTo>
                  <a:lnTo>
                    <a:pt x="870" y="14797"/>
                  </a:lnTo>
                  <a:lnTo>
                    <a:pt x="657" y="14981"/>
                  </a:lnTo>
                  <a:lnTo>
                    <a:pt x="497" y="15177"/>
                  </a:lnTo>
                  <a:lnTo>
                    <a:pt x="390" y="15413"/>
                  </a:lnTo>
                  <a:lnTo>
                    <a:pt x="284" y="15636"/>
                  </a:lnTo>
                  <a:lnTo>
                    <a:pt x="248" y="15911"/>
                  </a:lnTo>
                  <a:lnTo>
                    <a:pt x="284" y="16239"/>
                  </a:lnTo>
                  <a:lnTo>
                    <a:pt x="319" y="16566"/>
                  </a:lnTo>
                  <a:lnTo>
                    <a:pt x="497" y="17340"/>
                  </a:lnTo>
                  <a:lnTo>
                    <a:pt x="692" y="18152"/>
                  </a:lnTo>
                  <a:lnTo>
                    <a:pt x="799" y="18559"/>
                  </a:lnTo>
                  <a:lnTo>
                    <a:pt x="905" y="18978"/>
                  </a:lnTo>
                  <a:lnTo>
                    <a:pt x="959" y="19384"/>
                  </a:lnTo>
                  <a:lnTo>
                    <a:pt x="994" y="19791"/>
                  </a:lnTo>
                  <a:lnTo>
                    <a:pt x="994" y="20132"/>
                  </a:lnTo>
                  <a:lnTo>
                    <a:pt x="959" y="20485"/>
                  </a:lnTo>
                  <a:lnTo>
                    <a:pt x="941" y="20669"/>
                  </a:lnTo>
                  <a:lnTo>
                    <a:pt x="870" y="20813"/>
                  </a:lnTo>
                  <a:lnTo>
                    <a:pt x="799" y="20970"/>
                  </a:lnTo>
                  <a:lnTo>
                    <a:pt x="692" y="21088"/>
                  </a:lnTo>
                  <a:lnTo>
                    <a:pt x="1474" y="20997"/>
                  </a:lnTo>
                  <a:lnTo>
                    <a:pt x="2291" y="20866"/>
                  </a:lnTo>
                  <a:lnTo>
                    <a:pt x="3108" y="20787"/>
                  </a:lnTo>
                  <a:lnTo>
                    <a:pt x="3907" y="20721"/>
                  </a:lnTo>
                  <a:lnTo>
                    <a:pt x="4653" y="20695"/>
                  </a:lnTo>
                  <a:lnTo>
                    <a:pt x="5364" y="20695"/>
                  </a:lnTo>
                  <a:lnTo>
                    <a:pt x="5701" y="20721"/>
                  </a:lnTo>
                  <a:lnTo>
                    <a:pt x="6057" y="20761"/>
                  </a:lnTo>
                  <a:lnTo>
                    <a:pt x="6323" y="20813"/>
                  </a:lnTo>
                  <a:lnTo>
                    <a:pt x="6625" y="20892"/>
                  </a:lnTo>
                  <a:close/>
                </a:path>
              </a:pathLst>
            </a:custGeom>
            <a:gradFill rotWithShape="1">
              <a:gsLst>
                <a:gs pos="100000">
                  <a:srgbClr val="92D050"/>
                </a:gs>
                <a:gs pos="100000">
                  <a:srgbClr val="0099CC"/>
                </a:gs>
              </a:gsLst>
              <a:lin ang="5400000" scaled="1"/>
            </a:gradFill>
            <a:ln w="57150">
              <a:solidFill>
                <a:srgbClr val="FFFFFF"/>
              </a:solidFill>
              <a:miter lim="800000"/>
              <a:headEnd/>
              <a:tailEnd/>
            </a:ln>
            <a:effectLst>
              <a:outerShdw dist="135003" dir="2471156" algn="ctr" rotWithShape="0">
                <a:srgbClr val="000000">
                  <a:alpha val="50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Puzzle2">
              <a:extLst>
                <a:ext uri="{FF2B5EF4-FFF2-40B4-BE49-F238E27FC236}">
                  <a16:creationId xmlns="" xmlns:a16="http://schemas.microsoft.com/office/drawing/2014/main" id="{CAFAA339-69D3-4164-B1EF-2FF72C6A93A5}"/>
                </a:ext>
              </a:extLst>
            </p:cNvPr>
            <p:cNvSpPr>
              <a:spLocks noEditPoints="1" noChangeArrowheads="1"/>
            </p:cNvSpPr>
            <p:nvPr/>
          </p:nvSpPr>
          <p:spPr bwMode="gray">
            <a:xfrm>
              <a:off x="2880" y="1736"/>
              <a:ext cx="1778" cy="1379"/>
            </a:xfrm>
            <a:custGeom>
              <a:avLst/>
              <a:gdLst>
                <a:gd name="T0" fmla="*/ 11 w 21600"/>
                <a:gd name="T1" fmla="*/ 13386 h 21600"/>
                <a:gd name="T2" fmla="*/ 4202 w 21600"/>
                <a:gd name="T3" fmla="*/ 21161 h 21600"/>
                <a:gd name="T4" fmla="*/ 10400 w 21600"/>
                <a:gd name="T5" fmla="*/ 13909 h 21600"/>
                <a:gd name="T6" fmla="*/ 16821 w 21600"/>
                <a:gd name="T7" fmla="*/ 21190 h 21600"/>
                <a:gd name="T8" fmla="*/ 21600 w 21600"/>
                <a:gd name="T9" fmla="*/ 15083 h 21600"/>
                <a:gd name="T10" fmla="*/ 16889 w 21600"/>
                <a:gd name="T11" fmla="*/ 5739 h 21600"/>
                <a:gd name="T12" fmla="*/ 10800 w 21600"/>
                <a:gd name="T13" fmla="*/ 28 h 21600"/>
                <a:gd name="T14" fmla="*/ 4202 w 21600"/>
                <a:gd name="T15" fmla="*/ 5894 h 21600"/>
                <a:gd name="T16" fmla="*/ 5388 w 21600"/>
                <a:gd name="T17" fmla="*/ 6742 h 21600"/>
                <a:gd name="T18" fmla="*/ 16177 w 21600"/>
                <a:gd name="T19" fmla="*/ 20441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4247" y="12354"/>
                  </a:moveTo>
                  <a:lnTo>
                    <a:pt x="4134" y="12468"/>
                  </a:lnTo>
                  <a:lnTo>
                    <a:pt x="4010" y="12581"/>
                  </a:lnTo>
                  <a:lnTo>
                    <a:pt x="3897" y="12637"/>
                  </a:lnTo>
                  <a:lnTo>
                    <a:pt x="3773" y="12694"/>
                  </a:lnTo>
                  <a:lnTo>
                    <a:pt x="3637" y="12694"/>
                  </a:lnTo>
                  <a:lnTo>
                    <a:pt x="3524" y="12694"/>
                  </a:lnTo>
                  <a:lnTo>
                    <a:pt x="3400" y="12665"/>
                  </a:lnTo>
                  <a:lnTo>
                    <a:pt x="3287" y="12609"/>
                  </a:lnTo>
                  <a:lnTo>
                    <a:pt x="3027" y="12496"/>
                  </a:lnTo>
                  <a:lnTo>
                    <a:pt x="2790" y="12340"/>
                  </a:lnTo>
                  <a:lnTo>
                    <a:pt x="2530" y="12142"/>
                  </a:lnTo>
                  <a:lnTo>
                    <a:pt x="2293" y="11987"/>
                  </a:lnTo>
                  <a:lnTo>
                    <a:pt x="2033" y="11817"/>
                  </a:lnTo>
                  <a:lnTo>
                    <a:pt x="1773" y="11676"/>
                  </a:lnTo>
                  <a:lnTo>
                    <a:pt x="1638" y="11662"/>
                  </a:lnTo>
                  <a:lnTo>
                    <a:pt x="1513" y="11634"/>
                  </a:lnTo>
                  <a:lnTo>
                    <a:pt x="1378" y="11634"/>
                  </a:lnTo>
                  <a:lnTo>
                    <a:pt x="1253" y="11634"/>
                  </a:lnTo>
                  <a:lnTo>
                    <a:pt x="1118" y="11662"/>
                  </a:lnTo>
                  <a:lnTo>
                    <a:pt x="971" y="11732"/>
                  </a:lnTo>
                  <a:lnTo>
                    <a:pt x="835" y="11817"/>
                  </a:lnTo>
                  <a:lnTo>
                    <a:pt x="711" y="11959"/>
                  </a:lnTo>
                  <a:lnTo>
                    <a:pt x="553" y="12086"/>
                  </a:lnTo>
                  <a:lnTo>
                    <a:pt x="429" y="12284"/>
                  </a:lnTo>
                  <a:lnTo>
                    <a:pt x="271" y="12524"/>
                  </a:lnTo>
                  <a:lnTo>
                    <a:pt x="146" y="12793"/>
                  </a:lnTo>
                  <a:lnTo>
                    <a:pt x="79" y="12962"/>
                  </a:lnTo>
                  <a:lnTo>
                    <a:pt x="33" y="13146"/>
                  </a:lnTo>
                  <a:lnTo>
                    <a:pt x="11" y="13386"/>
                  </a:lnTo>
                  <a:lnTo>
                    <a:pt x="11" y="13641"/>
                  </a:lnTo>
                  <a:lnTo>
                    <a:pt x="33" y="13881"/>
                  </a:lnTo>
                  <a:lnTo>
                    <a:pt x="101" y="14150"/>
                  </a:lnTo>
                  <a:lnTo>
                    <a:pt x="192" y="14404"/>
                  </a:lnTo>
                  <a:lnTo>
                    <a:pt x="293" y="14645"/>
                  </a:lnTo>
                  <a:lnTo>
                    <a:pt x="451" y="14857"/>
                  </a:lnTo>
                  <a:lnTo>
                    <a:pt x="621" y="15054"/>
                  </a:lnTo>
                  <a:lnTo>
                    <a:pt x="734" y="15125"/>
                  </a:lnTo>
                  <a:lnTo>
                    <a:pt x="835" y="15210"/>
                  </a:lnTo>
                  <a:lnTo>
                    <a:pt x="948" y="15267"/>
                  </a:lnTo>
                  <a:lnTo>
                    <a:pt x="1084" y="15323"/>
                  </a:lnTo>
                  <a:lnTo>
                    <a:pt x="1208" y="15351"/>
                  </a:lnTo>
                  <a:lnTo>
                    <a:pt x="1355" y="15380"/>
                  </a:lnTo>
                  <a:lnTo>
                    <a:pt x="1513" y="15380"/>
                  </a:lnTo>
                  <a:lnTo>
                    <a:pt x="1683" y="15380"/>
                  </a:lnTo>
                  <a:lnTo>
                    <a:pt x="1864" y="15351"/>
                  </a:lnTo>
                  <a:lnTo>
                    <a:pt x="2033" y="15323"/>
                  </a:lnTo>
                  <a:lnTo>
                    <a:pt x="2225" y="15238"/>
                  </a:lnTo>
                  <a:lnTo>
                    <a:pt x="2428" y="15153"/>
                  </a:lnTo>
                  <a:lnTo>
                    <a:pt x="2745" y="15026"/>
                  </a:lnTo>
                  <a:lnTo>
                    <a:pt x="3005" y="14913"/>
                  </a:lnTo>
                  <a:lnTo>
                    <a:pt x="3264" y="14828"/>
                  </a:lnTo>
                  <a:lnTo>
                    <a:pt x="3513" y="14800"/>
                  </a:lnTo>
                  <a:lnTo>
                    <a:pt x="3615" y="14828"/>
                  </a:lnTo>
                  <a:lnTo>
                    <a:pt x="3728" y="14857"/>
                  </a:lnTo>
                  <a:lnTo>
                    <a:pt x="3807" y="14913"/>
                  </a:lnTo>
                  <a:lnTo>
                    <a:pt x="3920" y="14998"/>
                  </a:lnTo>
                  <a:lnTo>
                    <a:pt x="4010" y="15097"/>
                  </a:lnTo>
                  <a:lnTo>
                    <a:pt x="4089" y="15238"/>
                  </a:lnTo>
                  <a:lnTo>
                    <a:pt x="4179" y="15408"/>
                  </a:lnTo>
                  <a:lnTo>
                    <a:pt x="4247" y="15620"/>
                  </a:lnTo>
                  <a:lnTo>
                    <a:pt x="4326" y="15860"/>
                  </a:lnTo>
                  <a:lnTo>
                    <a:pt x="4394" y="16129"/>
                  </a:lnTo>
                  <a:lnTo>
                    <a:pt x="4439" y="16440"/>
                  </a:lnTo>
                  <a:lnTo>
                    <a:pt x="4507" y="16737"/>
                  </a:lnTo>
                  <a:lnTo>
                    <a:pt x="4552" y="17090"/>
                  </a:lnTo>
                  <a:lnTo>
                    <a:pt x="4575" y="17443"/>
                  </a:lnTo>
                  <a:lnTo>
                    <a:pt x="4586" y="17825"/>
                  </a:lnTo>
                  <a:lnTo>
                    <a:pt x="4586" y="18193"/>
                  </a:lnTo>
                  <a:lnTo>
                    <a:pt x="4586" y="18574"/>
                  </a:lnTo>
                  <a:lnTo>
                    <a:pt x="4586" y="18984"/>
                  </a:lnTo>
                  <a:lnTo>
                    <a:pt x="4552" y="19366"/>
                  </a:lnTo>
                  <a:lnTo>
                    <a:pt x="4507" y="19748"/>
                  </a:lnTo>
                  <a:lnTo>
                    <a:pt x="4462" y="20129"/>
                  </a:lnTo>
                  <a:lnTo>
                    <a:pt x="4371" y="20483"/>
                  </a:lnTo>
                  <a:lnTo>
                    <a:pt x="4292" y="20836"/>
                  </a:lnTo>
                  <a:lnTo>
                    <a:pt x="4202" y="21161"/>
                  </a:lnTo>
                  <a:lnTo>
                    <a:pt x="4744" y="21161"/>
                  </a:lnTo>
                  <a:lnTo>
                    <a:pt x="5264" y="21161"/>
                  </a:lnTo>
                  <a:lnTo>
                    <a:pt x="5784" y="21161"/>
                  </a:lnTo>
                  <a:lnTo>
                    <a:pt x="6235" y="21161"/>
                  </a:lnTo>
                  <a:lnTo>
                    <a:pt x="6676" y="21161"/>
                  </a:lnTo>
                  <a:lnTo>
                    <a:pt x="7060" y="21161"/>
                  </a:lnTo>
                  <a:lnTo>
                    <a:pt x="7410" y="21161"/>
                  </a:lnTo>
                  <a:lnTo>
                    <a:pt x="7670" y="21161"/>
                  </a:lnTo>
                  <a:lnTo>
                    <a:pt x="8020" y="21020"/>
                  </a:lnTo>
                  <a:lnTo>
                    <a:pt x="8303" y="20893"/>
                  </a:lnTo>
                  <a:lnTo>
                    <a:pt x="8563" y="20695"/>
                  </a:lnTo>
                  <a:lnTo>
                    <a:pt x="8800" y="20511"/>
                  </a:lnTo>
                  <a:lnTo>
                    <a:pt x="8969" y="20285"/>
                  </a:lnTo>
                  <a:lnTo>
                    <a:pt x="9150" y="20045"/>
                  </a:lnTo>
                  <a:lnTo>
                    <a:pt x="9252" y="19804"/>
                  </a:lnTo>
                  <a:lnTo>
                    <a:pt x="9342" y="19550"/>
                  </a:lnTo>
                  <a:lnTo>
                    <a:pt x="9410" y="19281"/>
                  </a:lnTo>
                  <a:lnTo>
                    <a:pt x="9433" y="19013"/>
                  </a:lnTo>
                  <a:lnTo>
                    <a:pt x="9433" y="18744"/>
                  </a:lnTo>
                  <a:lnTo>
                    <a:pt x="9387" y="18504"/>
                  </a:lnTo>
                  <a:lnTo>
                    <a:pt x="9320" y="18221"/>
                  </a:lnTo>
                  <a:lnTo>
                    <a:pt x="9207" y="17981"/>
                  </a:lnTo>
                  <a:lnTo>
                    <a:pt x="9105" y="17740"/>
                  </a:lnTo>
                  <a:lnTo>
                    <a:pt x="8924" y="17514"/>
                  </a:lnTo>
                  <a:lnTo>
                    <a:pt x="8777" y="17274"/>
                  </a:lnTo>
                  <a:lnTo>
                    <a:pt x="8642" y="17034"/>
                  </a:lnTo>
                  <a:lnTo>
                    <a:pt x="8563" y="16765"/>
                  </a:lnTo>
                  <a:lnTo>
                    <a:pt x="8472" y="16468"/>
                  </a:lnTo>
                  <a:lnTo>
                    <a:pt x="8450" y="16157"/>
                  </a:lnTo>
                  <a:lnTo>
                    <a:pt x="8450" y="15860"/>
                  </a:lnTo>
                  <a:lnTo>
                    <a:pt x="8472" y="15563"/>
                  </a:lnTo>
                  <a:lnTo>
                    <a:pt x="8540" y="15267"/>
                  </a:lnTo>
                  <a:lnTo>
                    <a:pt x="8642" y="14998"/>
                  </a:lnTo>
                  <a:lnTo>
                    <a:pt x="8777" y="14729"/>
                  </a:lnTo>
                  <a:lnTo>
                    <a:pt x="8868" y="14616"/>
                  </a:lnTo>
                  <a:lnTo>
                    <a:pt x="8969" y="14475"/>
                  </a:lnTo>
                  <a:lnTo>
                    <a:pt x="9060" y="14376"/>
                  </a:lnTo>
                  <a:lnTo>
                    <a:pt x="9184" y="14291"/>
                  </a:lnTo>
                  <a:lnTo>
                    <a:pt x="9297" y="14206"/>
                  </a:lnTo>
                  <a:lnTo>
                    <a:pt x="9433" y="14121"/>
                  </a:lnTo>
                  <a:lnTo>
                    <a:pt x="9579" y="14051"/>
                  </a:lnTo>
                  <a:lnTo>
                    <a:pt x="9726" y="13994"/>
                  </a:lnTo>
                  <a:lnTo>
                    <a:pt x="9884" y="13938"/>
                  </a:lnTo>
                  <a:lnTo>
                    <a:pt x="10054" y="13909"/>
                  </a:lnTo>
                  <a:lnTo>
                    <a:pt x="10257" y="13881"/>
                  </a:lnTo>
                  <a:lnTo>
                    <a:pt x="10449" y="13881"/>
                  </a:lnTo>
                  <a:lnTo>
                    <a:pt x="10664" y="13881"/>
                  </a:lnTo>
                  <a:lnTo>
                    <a:pt x="10856" y="13909"/>
                  </a:lnTo>
                  <a:lnTo>
                    <a:pt x="11037" y="13966"/>
                  </a:lnTo>
                  <a:lnTo>
                    <a:pt x="11206" y="14023"/>
                  </a:lnTo>
                  <a:lnTo>
                    <a:pt x="11353" y="14093"/>
                  </a:lnTo>
                  <a:lnTo>
                    <a:pt x="11511" y="14178"/>
                  </a:lnTo>
                  <a:lnTo>
                    <a:pt x="11635" y="14263"/>
                  </a:lnTo>
                  <a:lnTo>
                    <a:pt x="11748" y="14376"/>
                  </a:lnTo>
                  <a:lnTo>
                    <a:pt x="11861" y="14475"/>
                  </a:lnTo>
                  <a:lnTo>
                    <a:pt x="11941" y="14616"/>
                  </a:lnTo>
                  <a:lnTo>
                    <a:pt x="12031" y="14758"/>
                  </a:lnTo>
                  <a:lnTo>
                    <a:pt x="12099" y="14885"/>
                  </a:lnTo>
                  <a:lnTo>
                    <a:pt x="12200" y="15210"/>
                  </a:lnTo>
                  <a:lnTo>
                    <a:pt x="12268" y="15507"/>
                  </a:lnTo>
                  <a:lnTo>
                    <a:pt x="12291" y="15832"/>
                  </a:lnTo>
                  <a:lnTo>
                    <a:pt x="12291" y="16157"/>
                  </a:lnTo>
                  <a:lnTo>
                    <a:pt x="12246" y="16482"/>
                  </a:lnTo>
                  <a:lnTo>
                    <a:pt x="12178" y="16807"/>
                  </a:lnTo>
                  <a:lnTo>
                    <a:pt x="12099" y="17090"/>
                  </a:lnTo>
                  <a:lnTo>
                    <a:pt x="12008" y="17330"/>
                  </a:lnTo>
                  <a:lnTo>
                    <a:pt x="11884" y="17542"/>
                  </a:lnTo>
                  <a:lnTo>
                    <a:pt x="11748" y="17712"/>
                  </a:lnTo>
                  <a:lnTo>
                    <a:pt x="11613" y="17839"/>
                  </a:lnTo>
                  <a:lnTo>
                    <a:pt x="11489" y="18037"/>
                  </a:lnTo>
                  <a:lnTo>
                    <a:pt x="11398" y="18221"/>
                  </a:lnTo>
                  <a:lnTo>
                    <a:pt x="11319" y="18447"/>
                  </a:lnTo>
                  <a:lnTo>
                    <a:pt x="11251" y="18659"/>
                  </a:lnTo>
                  <a:lnTo>
                    <a:pt x="11206" y="18900"/>
                  </a:lnTo>
                  <a:lnTo>
                    <a:pt x="11184" y="19154"/>
                  </a:lnTo>
                  <a:lnTo>
                    <a:pt x="11184" y="19423"/>
                  </a:lnTo>
                  <a:lnTo>
                    <a:pt x="11229" y="19663"/>
                  </a:lnTo>
                  <a:lnTo>
                    <a:pt x="11297" y="19903"/>
                  </a:lnTo>
                  <a:lnTo>
                    <a:pt x="11376" y="20158"/>
                  </a:lnTo>
                  <a:lnTo>
                    <a:pt x="11511" y="20398"/>
                  </a:lnTo>
                  <a:lnTo>
                    <a:pt x="11681" y="20610"/>
                  </a:lnTo>
                  <a:lnTo>
                    <a:pt x="11884" y="20808"/>
                  </a:lnTo>
                  <a:lnTo>
                    <a:pt x="12121" y="20992"/>
                  </a:lnTo>
                  <a:lnTo>
                    <a:pt x="12404" y="21161"/>
                  </a:lnTo>
                  <a:lnTo>
                    <a:pt x="12528" y="21190"/>
                  </a:lnTo>
                  <a:lnTo>
                    <a:pt x="12856" y="21274"/>
                  </a:lnTo>
                  <a:lnTo>
                    <a:pt x="13330" y="21373"/>
                  </a:lnTo>
                  <a:lnTo>
                    <a:pt x="13963" y="21486"/>
                  </a:lnTo>
                  <a:lnTo>
                    <a:pt x="14313" y="21543"/>
                  </a:lnTo>
                  <a:lnTo>
                    <a:pt x="14652" y="21571"/>
                  </a:lnTo>
                  <a:lnTo>
                    <a:pt x="15025" y="21600"/>
                  </a:lnTo>
                  <a:lnTo>
                    <a:pt x="15409" y="21600"/>
                  </a:lnTo>
                  <a:lnTo>
                    <a:pt x="15782" y="21600"/>
                  </a:lnTo>
                  <a:lnTo>
                    <a:pt x="16177" y="21571"/>
                  </a:lnTo>
                  <a:lnTo>
                    <a:pt x="16516" y="21486"/>
                  </a:lnTo>
                  <a:lnTo>
                    <a:pt x="16889" y="21402"/>
                  </a:lnTo>
                  <a:lnTo>
                    <a:pt x="16821" y="21190"/>
                  </a:lnTo>
                  <a:lnTo>
                    <a:pt x="16776" y="20935"/>
                  </a:lnTo>
                  <a:lnTo>
                    <a:pt x="16742" y="20667"/>
                  </a:lnTo>
                  <a:lnTo>
                    <a:pt x="16719" y="20370"/>
                  </a:lnTo>
                  <a:lnTo>
                    <a:pt x="16697" y="19719"/>
                  </a:lnTo>
                  <a:lnTo>
                    <a:pt x="16697" y="19013"/>
                  </a:lnTo>
                  <a:lnTo>
                    <a:pt x="16719" y="18306"/>
                  </a:lnTo>
                  <a:lnTo>
                    <a:pt x="16753" y="17599"/>
                  </a:lnTo>
                  <a:lnTo>
                    <a:pt x="16821" y="16949"/>
                  </a:lnTo>
                  <a:lnTo>
                    <a:pt x="16889" y="16383"/>
                  </a:lnTo>
                  <a:lnTo>
                    <a:pt x="16934" y="16129"/>
                  </a:lnTo>
                  <a:lnTo>
                    <a:pt x="17002" y="15945"/>
                  </a:lnTo>
                  <a:lnTo>
                    <a:pt x="17081" y="15790"/>
                  </a:lnTo>
                  <a:lnTo>
                    <a:pt x="17194" y="15648"/>
                  </a:lnTo>
                  <a:lnTo>
                    <a:pt x="17318" y="15563"/>
                  </a:lnTo>
                  <a:lnTo>
                    <a:pt x="17453" y="15507"/>
                  </a:lnTo>
                  <a:lnTo>
                    <a:pt x="17600" y="15450"/>
                  </a:lnTo>
                  <a:lnTo>
                    <a:pt x="17758" y="15450"/>
                  </a:lnTo>
                  <a:lnTo>
                    <a:pt x="17905" y="15479"/>
                  </a:lnTo>
                  <a:lnTo>
                    <a:pt x="18064" y="15535"/>
                  </a:lnTo>
                  <a:lnTo>
                    <a:pt x="18233" y="15620"/>
                  </a:lnTo>
                  <a:lnTo>
                    <a:pt x="18380" y="15733"/>
                  </a:lnTo>
                  <a:lnTo>
                    <a:pt x="18561" y="15832"/>
                  </a:lnTo>
                  <a:lnTo>
                    <a:pt x="18707" y="15973"/>
                  </a:lnTo>
                  <a:lnTo>
                    <a:pt x="18866" y="16129"/>
                  </a:lnTo>
                  <a:lnTo>
                    <a:pt x="18990" y="16327"/>
                  </a:lnTo>
                  <a:lnTo>
                    <a:pt x="19125" y="16482"/>
                  </a:lnTo>
                  <a:lnTo>
                    <a:pt x="19295" y="16624"/>
                  </a:lnTo>
                  <a:lnTo>
                    <a:pt x="19464" y="16737"/>
                  </a:lnTo>
                  <a:lnTo>
                    <a:pt x="19668" y="16807"/>
                  </a:lnTo>
                  <a:lnTo>
                    <a:pt x="19860" y="16836"/>
                  </a:lnTo>
                  <a:lnTo>
                    <a:pt x="20052" y="16864"/>
                  </a:lnTo>
                  <a:lnTo>
                    <a:pt x="20266" y="16836"/>
                  </a:lnTo>
                  <a:lnTo>
                    <a:pt x="20470" y="16793"/>
                  </a:lnTo>
                  <a:lnTo>
                    <a:pt x="20662" y="16708"/>
                  </a:lnTo>
                  <a:lnTo>
                    <a:pt x="20854" y="16567"/>
                  </a:lnTo>
                  <a:lnTo>
                    <a:pt x="21035" y="16412"/>
                  </a:lnTo>
                  <a:lnTo>
                    <a:pt x="21182" y="16214"/>
                  </a:lnTo>
                  <a:lnTo>
                    <a:pt x="21340" y="16002"/>
                  </a:lnTo>
                  <a:lnTo>
                    <a:pt x="21441" y="15733"/>
                  </a:lnTo>
                  <a:lnTo>
                    <a:pt x="21532" y="15436"/>
                  </a:lnTo>
                  <a:lnTo>
                    <a:pt x="21600" y="15083"/>
                  </a:lnTo>
                  <a:lnTo>
                    <a:pt x="21600" y="14885"/>
                  </a:lnTo>
                  <a:lnTo>
                    <a:pt x="21600" y="14729"/>
                  </a:lnTo>
                  <a:lnTo>
                    <a:pt x="21600" y="14531"/>
                  </a:lnTo>
                  <a:lnTo>
                    <a:pt x="21577" y="14376"/>
                  </a:lnTo>
                  <a:lnTo>
                    <a:pt x="21532" y="14206"/>
                  </a:lnTo>
                  <a:lnTo>
                    <a:pt x="21487" y="14051"/>
                  </a:lnTo>
                  <a:lnTo>
                    <a:pt x="21419" y="13909"/>
                  </a:lnTo>
                  <a:lnTo>
                    <a:pt x="21351" y="13768"/>
                  </a:lnTo>
                  <a:lnTo>
                    <a:pt x="21204" y="13500"/>
                  </a:lnTo>
                  <a:lnTo>
                    <a:pt x="21035" y="13287"/>
                  </a:lnTo>
                  <a:lnTo>
                    <a:pt x="20809" y="13090"/>
                  </a:lnTo>
                  <a:lnTo>
                    <a:pt x="20594" y="12962"/>
                  </a:lnTo>
                  <a:lnTo>
                    <a:pt x="20357" y="12821"/>
                  </a:lnTo>
                  <a:lnTo>
                    <a:pt x="20120" y="12764"/>
                  </a:lnTo>
                  <a:lnTo>
                    <a:pt x="19882" y="12708"/>
                  </a:lnTo>
                  <a:lnTo>
                    <a:pt x="19645" y="12736"/>
                  </a:lnTo>
                  <a:lnTo>
                    <a:pt x="19430" y="12793"/>
                  </a:lnTo>
                  <a:lnTo>
                    <a:pt x="19227" y="12906"/>
                  </a:lnTo>
                  <a:lnTo>
                    <a:pt x="19148" y="12962"/>
                  </a:lnTo>
                  <a:lnTo>
                    <a:pt x="19058" y="13047"/>
                  </a:lnTo>
                  <a:lnTo>
                    <a:pt x="18990" y="13146"/>
                  </a:lnTo>
                  <a:lnTo>
                    <a:pt x="18911" y="13259"/>
                  </a:lnTo>
                  <a:lnTo>
                    <a:pt x="18775" y="13471"/>
                  </a:lnTo>
                  <a:lnTo>
                    <a:pt x="18628" y="13641"/>
                  </a:lnTo>
                  <a:lnTo>
                    <a:pt x="18470" y="13740"/>
                  </a:lnTo>
                  <a:lnTo>
                    <a:pt x="18301" y="13825"/>
                  </a:lnTo>
                  <a:lnTo>
                    <a:pt x="18143" y="13853"/>
                  </a:lnTo>
                  <a:lnTo>
                    <a:pt x="17973" y="13881"/>
                  </a:lnTo>
                  <a:lnTo>
                    <a:pt x="17804" y="13853"/>
                  </a:lnTo>
                  <a:lnTo>
                    <a:pt x="17646" y="13796"/>
                  </a:lnTo>
                  <a:lnTo>
                    <a:pt x="17499" y="13726"/>
                  </a:lnTo>
                  <a:lnTo>
                    <a:pt x="17341" y="13641"/>
                  </a:lnTo>
                  <a:lnTo>
                    <a:pt x="17216" y="13528"/>
                  </a:lnTo>
                  <a:lnTo>
                    <a:pt x="17103" y="13386"/>
                  </a:lnTo>
                  <a:lnTo>
                    <a:pt x="17024" y="13259"/>
                  </a:lnTo>
                  <a:lnTo>
                    <a:pt x="16934" y="13118"/>
                  </a:lnTo>
                  <a:lnTo>
                    <a:pt x="16889" y="12991"/>
                  </a:lnTo>
                  <a:lnTo>
                    <a:pt x="16889" y="12849"/>
                  </a:lnTo>
                  <a:lnTo>
                    <a:pt x="16889" y="12383"/>
                  </a:lnTo>
                  <a:lnTo>
                    <a:pt x="16889" y="11662"/>
                  </a:lnTo>
                  <a:lnTo>
                    <a:pt x="16889" y="10701"/>
                  </a:lnTo>
                  <a:lnTo>
                    <a:pt x="16889" y="9640"/>
                  </a:lnTo>
                  <a:lnTo>
                    <a:pt x="16889" y="8566"/>
                  </a:lnTo>
                  <a:lnTo>
                    <a:pt x="16889" y="7478"/>
                  </a:lnTo>
                  <a:lnTo>
                    <a:pt x="16889" y="6502"/>
                  </a:lnTo>
                  <a:lnTo>
                    <a:pt x="16889" y="5739"/>
                  </a:lnTo>
                  <a:lnTo>
                    <a:pt x="16674" y="5894"/>
                  </a:lnTo>
                  <a:lnTo>
                    <a:pt x="16414" y="6036"/>
                  </a:lnTo>
                  <a:lnTo>
                    <a:pt x="16154" y="6177"/>
                  </a:lnTo>
                  <a:lnTo>
                    <a:pt x="15849" y="6248"/>
                  </a:lnTo>
                  <a:lnTo>
                    <a:pt x="15544" y="6304"/>
                  </a:lnTo>
                  <a:lnTo>
                    <a:pt x="15217" y="6332"/>
                  </a:lnTo>
                  <a:lnTo>
                    <a:pt x="14866" y="6361"/>
                  </a:lnTo>
                  <a:lnTo>
                    <a:pt x="14550" y="6361"/>
                  </a:lnTo>
                  <a:lnTo>
                    <a:pt x="14200" y="6332"/>
                  </a:lnTo>
                  <a:lnTo>
                    <a:pt x="13850" y="6276"/>
                  </a:lnTo>
                  <a:lnTo>
                    <a:pt x="13522" y="6219"/>
                  </a:lnTo>
                  <a:lnTo>
                    <a:pt x="13206" y="6149"/>
                  </a:lnTo>
                  <a:lnTo>
                    <a:pt x="12901" y="6064"/>
                  </a:lnTo>
                  <a:lnTo>
                    <a:pt x="12618" y="5951"/>
                  </a:lnTo>
                  <a:lnTo>
                    <a:pt x="12358" y="5838"/>
                  </a:lnTo>
                  <a:lnTo>
                    <a:pt x="12121" y="5739"/>
                  </a:lnTo>
                  <a:lnTo>
                    <a:pt x="11941" y="5626"/>
                  </a:lnTo>
                  <a:lnTo>
                    <a:pt x="11794" y="5513"/>
                  </a:lnTo>
                  <a:lnTo>
                    <a:pt x="11658" y="5414"/>
                  </a:lnTo>
                  <a:lnTo>
                    <a:pt x="11556" y="5301"/>
                  </a:lnTo>
                  <a:lnTo>
                    <a:pt x="11466" y="5187"/>
                  </a:lnTo>
                  <a:lnTo>
                    <a:pt x="11398" y="5089"/>
                  </a:lnTo>
                  <a:lnTo>
                    <a:pt x="11376" y="4947"/>
                  </a:lnTo>
                  <a:lnTo>
                    <a:pt x="11353" y="4834"/>
                  </a:lnTo>
                  <a:lnTo>
                    <a:pt x="11353" y="4707"/>
                  </a:lnTo>
                  <a:lnTo>
                    <a:pt x="11376" y="4565"/>
                  </a:lnTo>
                  <a:lnTo>
                    <a:pt x="11443" y="4410"/>
                  </a:lnTo>
                  <a:lnTo>
                    <a:pt x="11511" y="4240"/>
                  </a:lnTo>
                  <a:lnTo>
                    <a:pt x="11703" y="3887"/>
                  </a:lnTo>
                  <a:lnTo>
                    <a:pt x="11986" y="3505"/>
                  </a:lnTo>
                  <a:lnTo>
                    <a:pt x="12144" y="3265"/>
                  </a:lnTo>
                  <a:lnTo>
                    <a:pt x="12246" y="3025"/>
                  </a:lnTo>
                  <a:lnTo>
                    <a:pt x="12336" y="2756"/>
                  </a:lnTo>
                  <a:lnTo>
                    <a:pt x="12404" y="2445"/>
                  </a:lnTo>
                  <a:lnTo>
                    <a:pt x="12438" y="2176"/>
                  </a:lnTo>
                  <a:lnTo>
                    <a:pt x="12438" y="1880"/>
                  </a:lnTo>
                  <a:lnTo>
                    <a:pt x="12404" y="1583"/>
                  </a:lnTo>
                  <a:lnTo>
                    <a:pt x="12336" y="1314"/>
                  </a:lnTo>
                  <a:lnTo>
                    <a:pt x="12246" y="1046"/>
                  </a:lnTo>
                  <a:lnTo>
                    <a:pt x="12099" y="791"/>
                  </a:lnTo>
                  <a:lnTo>
                    <a:pt x="12008" y="692"/>
                  </a:lnTo>
                  <a:lnTo>
                    <a:pt x="11918" y="579"/>
                  </a:lnTo>
                  <a:lnTo>
                    <a:pt x="11816" y="466"/>
                  </a:lnTo>
                  <a:lnTo>
                    <a:pt x="11703" y="381"/>
                  </a:lnTo>
                  <a:lnTo>
                    <a:pt x="11579" y="310"/>
                  </a:lnTo>
                  <a:lnTo>
                    <a:pt x="11443" y="226"/>
                  </a:lnTo>
                  <a:lnTo>
                    <a:pt x="11297" y="169"/>
                  </a:lnTo>
                  <a:lnTo>
                    <a:pt x="11138" y="113"/>
                  </a:lnTo>
                  <a:lnTo>
                    <a:pt x="10969" y="56"/>
                  </a:lnTo>
                  <a:lnTo>
                    <a:pt x="10800" y="28"/>
                  </a:lnTo>
                  <a:lnTo>
                    <a:pt x="10619" y="28"/>
                  </a:lnTo>
                  <a:lnTo>
                    <a:pt x="10404" y="28"/>
                  </a:lnTo>
                  <a:lnTo>
                    <a:pt x="10257" y="28"/>
                  </a:lnTo>
                  <a:lnTo>
                    <a:pt x="10076" y="56"/>
                  </a:lnTo>
                  <a:lnTo>
                    <a:pt x="9952" y="84"/>
                  </a:lnTo>
                  <a:lnTo>
                    <a:pt x="9794" y="141"/>
                  </a:lnTo>
                  <a:lnTo>
                    <a:pt x="9692" y="226"/>
                  </a:lnTo>
                  <a:lnTo>
                    <a:pt x="9557" y="282"/>
                  </a:lnTo>
                  <a:lnTo>
                    <a:pt x="9455" y="381"/>
                  </a:lnTo>
                  <a:lnTo>
                    <a:pt x="9365" y="466"/>
                  </a:lnTo>
                  <a:lnTo>
                    <a:pt x="9274" y="579"/>
                  </a:lnTo>
                  <a:lnTo>
                    <a:pt x="9184" y="692"/>
                  </a:lnTo>
                  <a:lnTo>
                    <a:pt x="9128" y="791"/>
                  </a:lnTo>
                  <a:lnTo>
                    <a:pt x="9060" y="932"/>
                  </a:lnTo>
                  <a:lnTo>
                    <a:pt x="8969" y="1201"/>
                  </a:lnTo>
                  <a:lnTo>
                    <a:pt x="8913" y="1498"/>
                  </a:lnTo>
                  <a:lnTo>
                    <a:pt x="8890" y="1795"/>
                  </a:lnTo>
                  <a:lnTo>
                    <a:pt x="8890" y="2120"/>
                  </a:lnTo>
                  <a:lnTo>
                    <a:pt x="8913" y="2445"/>
                  </a:lnTo>
                  <a:lnTo>
                    <a:pt x="8969" y="2756"/>
                  </a:lnTo>
                  <a:lnTo>
                    <a:pt x="9060" y="3081"/>
                  </a:lnTo>
                  <a:lnTo>
                    <a:pt x="9173" y="3378"/>
                  </a:lnTo>
                  <a:lnTo>
                    <a:pt x="9297" y="3647"/>
                  </a:lnTo>
                  <a:lnTo>
                    <a:pt x="9466" y="3887"/>
                  </a:lnTo>
                  <a:lnTo>
                    <a:pt x="9579" y="4085"/>
                  </a:lnTo>
                  <a:lnTo>
                    <a:pt x="9670" y="4269"/>
                  </a:lnTo>
                  <a:lnTo>
                    <a:pt x="9726" y="4467"/>
                  </a:lnTo>
                  <a:lnTo>
                    <a:pt x="9771" y="4650"/>
                  </a:lnTo>
                  <a:lnTo>
                    <a:pt x="9771" y="4834"/>
                  </a:lnTo>
                  <a:lnTo>
                    <a:pt x="9749" y="5032"/>
                  </a:lnTo>
                  <a:lnTo>
                    <a:pt x="9715" y="5216"/>
                  </a:lnTo>
                  <a:lnTo>
                    <a:pt x="9625" y="5385"/>
                  </a:lnTo>
                  <a:lnTo>
                    <a:pt x="9534" y="5513"/>
                  </a:lnTo>
                  <a:lnTo>
                    <a:pt x="9410" y="5626"/>
                  </a:lnTo>
                  <a:lnTo>
                    <a:pt x="9229" y="5710"/>
                  </a:lnTo>
                  <a:lnTo>
                    <a:pt x="9060" y="5767"/>
                  </a:lnTo>
                  <a:lnTo>
                    <a:pt x="8845" y="5767"/>
                  </a:lnTo>
                  <a:lnTo>
                    <a:pt x="8585" y="5739"/>
                  </a:lnTo>
                  <a:lnTo>
                    <a:pt x="8325" y="5654"/>
                  </a:lnTo>
                  <a:lnTo>
                    <a:pt x="8020" y="5513"/>
                  </a:lnTo>
                  <a:lnTo>
                    <a:pt x="7840" y="5442"/>
                  </a:lnTo>
                  <a:lnTo>
                    <a:pt x="7648" y="5385"/>
                  </a:lnTo>
                  <a:lnTo>
                    <a:pt x="7433" y="5329"/>
                  </a:lnTo>
                  <a:lnTo>
                    <a:pt x="7241" y="5301"/>
                  </a:lnTo>
                  <a:lnTo>
                    <a:pt x="6755" y="5301"/>
                  </a:lnTo>
                  <a:lnTo>
                    <a:pt x="6281" y="5329"/>
                  </a:lnTo>
                  <a:lnTo>
                    <a:pt x="5784" y="5385"/>
                  </a:lnTo>
                  <a:lnTo>
                    <a:pt x="5264" y="5498"/>
                  </a:lnTo>
                  <a:lnTo>
                    <a:pt x="4744" y="5597"/>
                  </a:lnTo>
                  <a:lnTo>
                    <a:pt x="4247" y="5739"/>
                  </a:lnTo>
                  <a:lnTo>
                    <a:pt x="4202" y="5894"/>
                  </a:lnTo>
                  <a:lnTo>
                    <a:pt x="4202" y="6191"/>
                  </a:lnTo>
                  <a:lnTo>
                    <a:pt x="4202" y="6545"/>
                  </a:lnTo>
                  <a:lnTo>
                    <a:pt x="4225" y="6954"/>
                  </a:lnTo>
                  <a:lnTo>
                    <a:pt x="4315" y="7930"/>
                  </a:lnTo>
                  <a:lnTo>
                    <a:pt x="4394" y="9018"/>
                  </a:lnTo>
                  <a:lnTo>
                    <a:pt x="4439" y="9570"/>
                  </a:lnTo>
                  <a:lnTo>
                    <a:pt x="4462" y="10107"/>
                  </a:lnTo>
                  <a:lnTo>
                    <a:pt x="4484" y="10630"/>
                  </a:lnTo>
                  <a:lnTo>
                    <a:pt x="4507" y="11082"/>
                  </a:lnTo>
                  <a:lnTo>
                    <a:pt x="4484" y="11520"/>
                  </a:lnTo>
                  <a:lnTo>
                    <a:pt x="4439" y="11874"/>
                  </a:lnTo>
                  <a:lnTo>
                    <a:pt x="4394" y="12029"/>
                  </a:lnTo>
                  <a:lnTo>
                    <a:pt x="4349" y="12171"/>
                  </a:lnTo>
                  <a:lnTo>
                    <a:pt x="4315" y="12284"/>
                  </a:lnTo>
                  <a:lnTo>
                    <a:pt x="4247" y="12354"/>
                  </a:lnTo>
                  <a:close/>
                </a:path>
              </a:pathLst>
            </a:custGeom>
            <a:gradFill rotWithShape="1">
              <a:gsLst>
                <a:gs pos="0">
                  <a:srgbClr val="FF99FF"/>
                </a:gs>
                <a:gs pos="100000">
                  <a:srgbClr val="717EF5"/>
                </a:gs>
              </a:gsLst>
              <a:lin ang="5400000" scaled="1"/>
            </a:gradFill>
            <a:ln w="57150">
              <a:solidFill>
                <a:srgbClr val="FFFFFF"/>
              </a:solidFill>
              <a:miter lim="800000"/>
              <a:headEnd/>
              <a:tailEnd/>
            </a:ln>
            <a:effectLst>
              <a:outerShdw dist="135003" dir="2471156" algn="ctr" rotWithShape="0">
                <a:srgbClr val="000000">
                  <a:alpha val="50000"/>
                </a:srgbClr>
              </a:outerShdw>
            </a:effec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Puzzle4">
              <a:extLst>
                <a:ext uri="{FF2B5EF4-FFF2-40B4-BE49-F238E27FC236}">
                  <a16:creationId xmlns="" xmlns:a16="http://schemas.microsoft.com/office/drawing/2014/main" id="{90D3D736-9B1D-441B-B08E-7EE834841434}"/>
                </a:ext>
              </a:extLst>
            </p:cNvPr>
            <p:cNvSpPr>
              <a:spLocks noEditPoints="1" noChangeArrowheads="1"/>
            </p:cNvSpPr>
            <p:nvPr/>
          </p:nvSpPr>
          <p:spPr bwMode="gray">
            <a:xfrm>
              <a:off x="2192" y="1719"/>
              <a:ext cx="1072" cy="1763"/>
            </a:xfrm>
            <a:custGeom>
              <a:avLst/>
              <a:gdLst>
                <a:gd name="T0" fmla="*/ 8307 w 21600"/>
                <a:gd name="T1" fmla="*/ 11593 h 21600"/>
                <a:gd name="T2" fmla="*/ 453 w 21600"/>
                <a:gd name="T3" fmla="*/ 16938 h 21600"/>
                <a:gd name="T4" fmla="*/ 11500 w 21600"/>
                <a:gd name="T5" fmla="*/ 21600 h 21600"/>
                <a:gd name="T6" fmla="*/ 20920 w 21600"/>
                <a:gd name="T7" fmla="*/ 16751 h 21600"/>
                <a:gd name="T8" fmla="*/ 13972 w 21600"/>
                <a:gd name="T9" fmla="*/ 10888 h 21600"/>
                <a:gd name="T10" fmla="*/ 21033 w 21600"/>
                <a:gd name="T11" fmla="*/ 4716 h 21600"/>
                <a:gd name="T12" fmla="*/ 11102 w 21600"/>
                <a:gd name="T13" fmla="*/ 11 h 21600"/>
                <a:gd name="T14" fmla="*/ 453 w 21600"/>
                <a:gd name="T15" fmla="*/ 4716 h 21600"/>
                <a:gd name="T16" fmla="*/ 2076 w 21600"/>
                <a:gd name="T17" fmla="*/ 5664 h 21600"/>
                <a:gd name="T18" fmla="*/ 20203 w 21600"/>
                <a:gd name="T19" fmla="*/ 1598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3813" y="10590"/>
                  </a:moveTo>
                  <a:lnTo>
                    <a:pt x="3927" y="10513"/>
                  </a:lnTo>
                  <a:lnTo>
                    <a:pt x="4078" y="10425"/>
                  </a:lnTo>
                  <a:lnTo>
                    <a:pt x="4210" y="10359"/>
                  </a:lnTo>
                  <a:lnTo>
                    <a:pt x="4361" y="10315"/>
                  </a:lnTo>
                  <a:lnTo>
                    <a:pt x="4682" y="10237"/>
                  </a:lnTo>
                  <a:lnTo>
                    <a:pt x="5041" y="10193"/>
                  </a:lnTo>
                  <a:lnTo>
                    <a:pt x="5456" y="10171"/>
                  </a:lnTo>
                  <a:lnTo>
                    <a:pt x="5853" y="10193"/>
                  </a:lnTo>
                  <a:lnTo>
                    <a:pt x="6249" y="10260"/>
                  </a:lnTo>
                  <a:lnTo>
                    <a:pt x="6646" y="10337"/>
                  </a:lnTo>
                  <a:lnTo>
                    <a:pt x="7004" y="10469"/>
                  </a:lnTo>
                  <a:lnTo>
                    <a:pt x="7363" y="10612"/>
                  </a:lnTo>
                  <a:lnTo>
                    <a:pt x="7665" y="10788"/>
                  </a:lnTo>
                  <a:lnTo>
                    <a:pt x="7911" y="10998"/>
                  </a:lnTo>
                  <a:lnTo>
                    <a:pt x="8024" y="11097"/>
                  </a:lnTo>
                  <a:lnTo>
                    <a:pt x="8137" y="11207"/>
                  </a:lnTo>
                  <a:lnTo>
                    <a:pt x="8194" y="11340"/>
                  </a:lnTo>
                  <a:lnTo>
                    <a:pt x="8269" y="11461"/>
                  </a:lnTo>
                  <a:lnTo>
                    <a:pt x="8307" y="11593"/>
                  </a:lnTo>
                  <a:lnTo>
                    <a:pt x="8307" y="11714"/>
                  </a:lnTo>
                  <a:lnTo>
                    <a:pt x="8307" y="11868"/>
                  </a:lnTo>
                  <a:lnTo>
                    <a:pt x="8307" y="12012"/>
                  </a:lnTo>
                  <a:lnTo>
                    <a:pt x="8194" y="12265"/>
                  </a:lnTo>
                  <a:lnTo>
                    <a:pt x="8062" y="12519"/>
                  </a:lnTo>
                  <a:lnTo>
                    <a:pt x="7873" y="12706"/>
                  </a:lnTo>
                  <a:lnTo>
                    <a:pt x="7627" y="12904"/>
                  </a:lnTo>
                  <a:lnTo>
                    <a:pt x="7363" y="13048"/>
                  </a:lnTo>
                  <a:lnTo>
                    <a:pt x="7080" y="13180"/>
                  </a:lnTo>
                  <a:lnTo>
                    <a:pt x="6759" y="13257"/>
                  </a:lnTo>
                  <a:lnTo>
                    <a:pt x="6419" y="13345"/>
                  </a:lnTo>
                  <a:lnTo>
                    <a:pt x="6098" y="13389"/>
                  </a:lnTo>
                  <a:lnTo>
                    <a:pt x="5739" y="13389"/>
                  </a:lnTo>
                  <a:lnTo>
                    <a:pt x="5418" y="13389"/>
                  </a:lnTo>
                  <a:lnTo>
                    <a:pt x="5079" y="13345"/>
                  </a:lnTo>
                  <a:lnTo>
                    <a:pt x="4758" y="13301"/>
                  </a:lnTo>
                  <a:lnTo>
                    <a:pt x="4474" y="13213"/>
                  </a:lnTo>
                  <a:lnTo>
                    <a:pt x="4172" y="13114"/>
                  </a:lnTo>
                  <a:lnTo>
                    <a:pt x="3965" y="12982"/>
                  </a:lnTo>
                  <a:lnTo>
                    <a:pt x="3738" y="12838"/>
                  </a:lnTo>
                  <a:lnTo>
                    <a:pt x="3493" y="12706"/>
                  </a:lnTo>
                  <a:lnTo>
                    <a:pt x="3228" y="12607"/>
                  </a:lnTo>
                  <a:lnTo>
                    <a:pt x="2945" y="12519"/>
                  </a:lnTo>
                  <a:lnTo>
                    <a:pt x="2700" y="12431"/>
                  </a:lnTo>
                  <a:lnTo>
                    <a:pt x="2397" y="12375"/>
                  </a:lnTo>
                  <a:lnTo>
                    <a:pt x="2152" y="12331"/>
                  </a:lnTo>
                  <a:lnTo>
                    <a:pt x="1888" y="12309"/>
                  </a:lnTo>
                  <a:lnTo>
                    <a:pt x="1642" y="12309"/>
                  </a:lnTo>
                  <a:lnTo>
                    <a:pt x="1397" y="12331"/>
                  </a:lnTo>
                  <a:lnTo>
                    <a:pt x="1170" y="12397"/>
                  </a:lnTo>
                  <a:lnTo>
                    <a:pt x="962" y="12453"/>
                  </a:lnTo>
                  <a:lnTo>
                    <a:pt x="774" y="12563"/>
                  </a:lnTo>
                  <a:lnTo>
                    <a:pt x="623" y="12684"/>
                  </a:lnTo>
                  <a:lnTo>
                    <a:pt x="528" y="12838"/>
                  </a:lnTo>
                  <a:lnTo>
                    <a:pt x="453" y="13026"/>
                  </a:lnTo>
                  <a:lnTo>
                    <a:pt x="339" y="13477"/>
                  </a:lnTo>
                  <a:lnTo>
                    <a:pt x="226" y="13984"/>
                  </a:lnTo>
                  <a:lnTo>
                    <a:pt x="151" y="14535"/>
                  </a:lnTo>
                  <a:lnTo>
                    <a:pt x="113" y="15075"/>
                  </a:lnTo>
                  <a:lnTo>
                    <a:pt x="113" y="15626"/>
                  </a:lnTo>
                  <a:lnTo>
                    <a:pt x="151" y="16133"/>
                  </a:lnTo>
                  <a:lnTo>
                    <a:pt x="188" y="16376"/>
                  </a:lnTo>
                  <a:lnTo>
                    <a:pt x="264" y="16585"/>
                  </a:lnTo>
                  <a:lnTo>
                    <a:pt x="339" y="16773"/>
                  </a:lnTo>
                  <a:lnTo>
                    <a:pt x="453" y="16938"/>
                  </a:lnTo>
                  <a:lnTo>
                    <a:pt x="1095" y="16883"/>
                  </a:lnTo>
                  <a:lnTo>
                    <a:pt x="1963" y="16795"/>
                  </a:lnTo>
                  <a:lnTo>
                    <a:pt x="2945" y="16751"/>
                  </a:lnTo>
                  <a:lnTo>
                    <a:pt x="3965" y="16706"/>
                  </a:lnTo>
                  <a:lnTo>
                    <a:pt x="5022" y="16684"/>
                  </a:lnTo>
                  <a:lnTo>
                    <a:pt x="5947" y="16684"/>
                  </a:lnTo>
                  <a:lnTo>
                    <a:pt x="6759" y="16706"/>
                  </a:lnTo>
                  <a:lnTo>
                    <a:pt x="7363" y="16751"/>
                  </a:lnTo>
                  <a:lnTo>
                    <a:pt x="7948" y="16839"/>
                  </a:lnTo>
                  <a:lnTo>
                    <a:pt x="8458" y="16916"/>
                  </a:lnTo>
                  <a:lnTo>
                    <a:pt x="8893" y="17026"/>
                  </a:lnTo>
                  <a:lnTo>
                    <a:pt x="9289" y="17158"/>
                  </a:lnTo>
                  <a:lnTo>
                    <a:pt x="9572" y="17280"/>
                  </a:lnTo>
                  <a:lnTo>
                    <a:pt x="9799" y="17412"/>
                  </a:lnTo>
                  <a:lnTo>
                    <a:pt x="9969" y="17555"/>
                  </a:lnTo>
                  <a:lnTo>
                    <a:pt x="10120" y="17687"/>
                  </a:lnTo>
                  <a:lnTo>
                    <a:pt x="10158" y="17831"/>
                  </a:lnTo>
                  <a:lnTo>
                    <a:pt x="10195" y="17974"/>
                  </a:lnTo>
                  <a:lnTo>
                    <a:pt x="10158" y="18128"/>
                  </a:lnTo>
                  <a:lnTo>
                    <a:pt x="10082" y="18271"/>
                  </a:lnTo>
                  <a:lnTo>
                    <a:pt x="9969" y="18426"/>
                  </a:lnTo>
                  <a:lnTo>
                    <a:pt x="9837" y="18569"/>
                  </a:lnTo>
                  <a:lnTo>
                    <a:pt x="9648" y="18701"/>
                  </a:lnTo>
                  <a:lnTo>
                    <a:pt x="9440" y="18822"/>
                  </a:lnTo>
                  <a:lnTo>
                    <a:pt x="9213" y="18999"/>
                  </a:lnTo>
                  <a:lnTo>
                    <a:pt x="9044" y="19186"/>
                  </a:lnTo>
                  <a:lnTo>
                    <a:pt x="8893" y="19395"/>
                  </a:lnTo>
                  <a:lnTo>
                    <a:pt x="8817" y="19627"/>
                  </a:lnTo>
                  <a:lnTo>
                    <a:pt x="8779" y="19858"/>
                  </a:lnTo>
                  <a:lnTo>
                    <a:pt x="8779" y="20112"/>
                  </a:lnTo>
                  <a:lnTo>
                    <a:pt x="8855" y="20354"/>
                  </a:lnTo>
                  <a:lnTo>
                    <a:pt x="8968" y="20586"/>
                  </a:lnTo>
                  <a:lnTo>
                    <a:pt x="9138" y="20817"/>
                  </a:lnTo>
                  <a:lnTo>
                    <a:pt x="9365" y="21026"/>
                  </a:lnTo>
                  <a:lnTo>
                    <a:pt x="9610" y="21192"/>
                  </a:lnTo>
                  <a:lnTo>
                    <a:pt x="9950" y="21368"/>
                  </a:lnTo>
                  <a:lnTo>
                    <a:pt x="10120" y="21445"/>
                  </a:lnTo>
                  <a:lnTo>
                    <a:pt x="10346" y="21511"/>
                  </a:lnTo>
                  <a:lnTo>
                    <a:pt x="10516" y="21555"/>
                  </a:lnTo>
                  <a:lnTo>
                    <a:pt x="10743" y="21600"/>
                  </a:lnTo>
                  <a:lnTo>
                    <a:pt x="10988" y="21644"/>
                  </a:lnTo>
                  <a:lnTo>
                    <a:pt x="11215" y="21666"/>
                  </a:lnTo>
                  <a:lnTo>
                    <a:pt x="11498" y="21666"/>
                  </a:lnTo>
                  <a:lnTo>
                    <a:pt x="11762" y="21666"/>
                  </a:lnTo>
                  <a:lnTo>
                    <a:pt x="12253" y="21644"/>
                  </a:lnTo>
                  <a:lnTo>
                    <a:pt x="12763" y="21577"/>
                  </a:lnTo>
                  <a:lnTo>
                    <a:pt x="13197" y="21467"/>
                  </a:lnTo>
                  <a:lnTo>
                    <a:pt x="13556" y="21346"/>
                  </a:lnTo>
                  <a:lnTo>
                    <a:pt x="13896" y="21192"/>
                  </a:lnTo>
                  <a:lnTo>
                    <a:pt x="14179" y="21026"/>
                  </a:lnTo>
                  <a:lnTo>
                    <a:pt x="14444" y="20839"/>
                  </a:lnTo>
                  <a:lnTo>
                    <a:pt x="14576" y="20641"/>
                  </a:lnTo>
                  <a:lnTo>
                    <a:pt x="14727" y="20431"/>
                  </a:lnTo>
                  <a:lnTo>
                    <a:pt x="14765" y="20200"/>
                  </a:lnTo>
                  <a:lnTo>
                    <a:pt x="14802" y="19991"/>
                  </a:lnTo>
                  <a:lnTo>
                    <a:pt x="14727" y="19759"/>
                  </a:lnTo>
                  <a:lnTo>
                    <a:pt x="14613" y="19550"/>
                  </a:lnTo>
                  <a:lnTo>
                    <a:pt x="14444" y="19307"/>
                  </a:lnTo>
                  <a:lnTo>
                    <a:pt x="14217" y="19098"/>
                  </a:lnTo>
                  <a:lnTo>
                    <a:pt x="13934" y="18911"/>
                  </a:lnTo>
                  <a:lnTo>
                    <a:pt x="13669" y="18745"/>
                  </a:lnTo>
                  <a:lnTo>
                    <a:pt x="13462" y="18547"/>
                  </a:lnTo>
                  <a:lnTo>
                    <a:pt x="13311" y="18337"/>
                  </a:lnTo>
                  <a:lnTo>
                    <a:pt x="13197" y="18150"/>
                  </a:lnTo>
                  <a:lnTo>
                    <a:pt x="13122" y="17941"/>
                  </a:lnTo>
                  <a:lnTo>
                    <a:pt x="13122" y="17720"/>
                  </a:lnTo>
                  <a:lnTo>
                    <a:pt x="13122" y="17533"/>
                  </a:lnTo>
                  <a:lnTo>
                    <a:pt x="13197" y="17346"/>
                  </a:lnTo>
                  <a:lnTo>
                    <a:pt x="13273" y="17158"/>
                  </a:lnTo>
                  <a:lnTo>
                    <a:pt x="13386" y="16982"/>
                  </a:lnTo>
                  <a:lnTo>
                    <a:pt x="13537" y="16839"/>
                  </a:lnTo>
                  <a:lnTo>
                    <a:pt x="13707" y="16706"/>
                  </a:lnTo>
                  <a:lnTo>
                    <a:pt x="13896" y="16607"/>
                  </a:lnTo>
                  <a:lnTo>
                    <a:pt x="14104" y="16519"/>
                  </a:lnTo>
                  <a:lnTo>
                    <a:pt x="14330" y="16453"/>
                  </a:lnTo>
                  <a:lnTo>
                    <a:pt x="14538" y="16431"/>
                  </a:lnTo>
                  <a:lnTo>
                    <a:pt x="14897" y="16453"/>
                  </a:lnTo>
                  <a:lnTo>
                    <a:pt x="15406" y="16497"/>
                  </a:lnTo>
                  <a:lnTo>
                    <a:pt x="16105" y="16541"/>
                  </a:lnTo>
                  <a:lnTo>
                    <a:pt x="16898" y="16607"/>
                  </a:lnTo>
                  <a:lnTo>
                    <a:pt x="17804" y="16651"/>
                  </a:lnTo>
                  <a:lnTo>
                    <a:pt x="18786" y="16684"/>
                  </a:lnTo>
                  <a:lnTo>
                    <a:pt x="19844" y="16728"/>
                  </a:lnTo>
                  <a:lnTo>
                    <a:pt x="20920" y="16751"/>
                  </a:lnTo>
                  <a:lnTo>
                    <a:pt x="21109" y="16497"/>
                  </a:lnTo>
                  <a:lnTo>
                    <a:pt x="21241" y="16222"/>
                  </a:lnTo>
                  <a:lnTo>
                    <a:pt x="21392" y="15946"/>
                  </a:lnTo>
                  <a:lnTo>
                    <a:pt x="21467" y="15648"/>
                  </a:lnTo>
                  <a:lnTo>
                    <a:pt x="21543" y="15351"/>
                  </a:lnTo>
                  <a:lnTo>
                    <a:pt x="21618" y="15042"/>
                  </a:lnTo>
                  <a:lnTo>
                    <a:pt x="21618" y="14745"/>
                  </a:lnTo>
                  <a:lnTo>
                    <a:pt x="21618" y="14447"/>
                  </a:lnTo>
                  <a:lnTo>
                    <a:pt x="21618" y="14150"/>
                  </a:lnTo>
                  <a:lnTo>
                    <a:pt x="21581" y="13852"/>
                  </a:lnTo>
                  <a:lnTo>
                    <a:pt x="21505" y="13577"/>
                  </a:lnTo>
                  <a:lnTo>
                    <a:pt x="21430" y="13301"/>
                  </a:lnTo>
                  <a:lnTo>
                    <a:pt x="21354" y="13048"/>
                  </a:lnTo>
                  <a:lnTo>
                    <a:pt x="21241" y="12816"/>
                  </a:lnTo>
                  <a:lnTo>
                    <a:pt x="21146" y="12607"/>
                  </a:lnTo>
                  <a:lnTo>
                    <a:pt x="21033" y="12431"/>
                  </a:lnTo>
                  <a:lnTo>
                    <a:pt x="20920" y="12265"/>
                  </a:lnTo>
                  <a:lnTo>
                    <a:pt x="20769" y="12144"/>
                  </a:lnTo>
                  <a:lnTo>
                    <a:pt x="20637" y="12034"/>
                  </a:lnTo>
                  <a:lnTo>
                    <a:pt x="20486" y="11946"/>
                  </a:lnTo>
                  <a:lnTo>
                    <a:pt x="20297" y="11891"/>
                  </a:lnTo>
                  <a:lnTo>
                    <a:pt x="20165" y="11846"/>
                  </a:lnTo>
                  <a:lnTo>
                    <a:pt x="19976" y="11824"/>
                  </a:lnTo>
                  <a:lnTo>
                    <a:pt x="19806" y="11802"/>
                  </a:lnTo>
                  <a:lnTo>
                    <a:pt x="19390" y="11824"/>
                  </a:lnTo>
                  <a:lnTo>
                    <a:pt x="18956" y="11891"/>
                  </a:lnTo>
                  <a:lnTo>
                    <a:pt x="18503" y="11968"/>
                  </a:lnTo>
                  <a:lnTo>
                    <a:pt x="17993" y="12078"/>
                  </a:lnTo>
                  <a:lnTo>
                    <a:pt x="17653" y="12144"/>
                  </a:lnTo>
                  <a:lnTo>
                    <a:pt x="17332" y="12199"/>
                  </a:lnTo>
                  <a:lnTo>
                    <a:pt x="17049" y="12221"/>
                  </a:lnTo>
                  <a:lnTo>
                    <a:pt x="16747" y="12243"/>
                  </a:lnTo>
                  <a:lnTo>
                    <a:pt x="16464" y="12243"/>
                  </a:lnTo>
                  <a:lnTo>
                    <a:pt x="16218" y="12243"/>
                  </a:lnTo>
                  <a:lnTo>
                    <a:pt x="15992" y="12221"/>
                  </a:lnTo>
                  <a:lnTo>
                    <a:pt x="15746" y="12199"/>
                  </a:lnTo>
                  <a:lnTo>
                    <a:pt x="15520" y="12155"/>
                  </a:lnTo>
                  <a:lnTo>
                    <a:pt x="15350" y="12122"/>
                  </a:lnTo>
                  <a:lnTo>
                    <a:pt x="15161" y="12056"/>
                  </a:lnTo>
                  <a:lnTo>
                    <a:pt x="14972" y="11990"/>
                  </a:lnTo>
                  <a:lnTo>
                    <a:pt x="14689" y="11846"/>
                  </a:lnTo>
                  <a:lnTo>
                    <a:pt x="14444" y="11670"/>
                  </a:lnTo>
                  <a:lnTo>
                    <a:pt x="14255" y="11483"/>
                  </a:lnTo>
                  <a:lnTo>
                    <a:pt x="14104" y="11295"/>
                  </a:lnTo>
                  <a:lnTo>
                    <a:pt x="14028" y="11086"/>
                  </a:lnTo>
                  <a:lnTo>
                    <a:pt x="13972" y="10888"/>
                  </a:lnTo>
                  <a:lnTo>
                    <a:pt x="13972" y="10700"/>
                  </a:lnTo>
                  <a:lnTo>
                    <a:pt x="14009" y="10513"/>
                  </a:lnTo>
                  <a:lnTo>
                    <a:pt x="14066" y="10359"/>
                  </a:lnTo>
                  <a:lnTo>
                    <a:pt x="14179" y="10215"/>
                  </a:lnTo>
                  <a:lnTo>
                    <a:pt x="14406" y="10006"/>
                  </a:lnTo>
                  <a:lnTo>
                    <a:pt x="14651" y="9830"/>
                  </a:lnTo>
                  <a:lnTo>
                    <a:pt x="14878" y="9686"/>
                  </a:lnTo>
                  <a:lnTo>
                    <a:pt x="15123" y="9554"/>
                  </a:lnTo>
                  <a:lnTo>
                    <a:pt x="15350" y="9477"/>
                  </a:lnTo>
                  <a:lnTo>
                    <a:pt x="15558" y="9411"/>
                  </a:lnTo>
                  <a:lnTo>
                    <a:pt x="15803" y="9345"/>
                  </a:lnTo>
                  <a:lnTo>
                    <a:pt x="16030" y="9323"/>
                  </a:lnTo>
                  <a:lnTo>
                    <a:pt x="16256" y="9301"/>
                  </a:lnTo>
                  <a:lnTo>
                    <a:pt x="16464" y="9323"/>
                  </a:lnTo>
                  <a:lnTo>
                    <a:pt x="16690" y="9345"/>
                  </a:lnTo>
                  <a:lnTo>
                    <a:pt x="16898" y="9367"/>
                  </a:lnTo>
                  <a:lnTo>
                    <a:pt x="17332" y="9477"/>
                  </a:lnTo>
                  <a:lnTo>
                    <a:pt x="17767" y="9598"/>
                  </a:lnTo>
                  <a:lnTo>
                    <a:pt x="18163" y="9731"/>
                  </a:lnTo>
                  <a:lnTo>
                    <a:pt x="18597" y="9874"/>
                  </a:lnTo>
                  <a:lnTo>
                    <a:pt x="18994" y="10006"/>
                  </a:lnTo>
                  <a:lnTo>
                    <a:pt x="19428" y="10083"/>
                  </a:lnTo>
                  <a:lnTo>
                    <a:pt x="19617" y="10127"/>
                  </a:lnTo>
                  <a:lnTo>
                    <a:pt x="19844" y="10149"/>
                  </a:lnTo>
                  <a:lnTo>
                    <a:pt x="20013" y="10149"/>
                  </a:lnTo>
                  <a:lnTo>
                    <a:pt x="20240" y="10127"/>
                  </a:lnTo>
                  <a:lnTo>
                    <a:pt x="20410" y="10105"/>
                  </a:lnTo>
                  <a:lnTo>
                    <a:pt x="20637" y="10061"/>
                  </a:lnTo>
                  <a:lnTo>
                    <a:pt x="20844" y="9984"/>
                  </a:lnTo>
                  <a:lnTo>
                    <a:pt x="21033" y="9896"/>
                  </a:lnTo>
                  <a:lnTo>
                    <a:pt x="21146" y="9830"/>
                  </a:lnTo>
                  <a:lnTo>
                    <a:pt x="21203" y="9753"/>
                  </a:lnTo>
                  <a:lnTo>
                    <a:pt x="21279" y="9642"/>
                  </a:lnTo>
                  <a:lnTo>
                    <a:pt x="21354" y="9521"/>
                  </a:lnTo>
                  <a:lnTo>
                    <a:pt x="21430" y="9246"/>
                  </a:lnTo>
                  <a:lnTo>
                    <a:pt x="21430" y="8904"/>
                  </a:lnTo>
                  <a:lnTo>
                    <a:pt x="21430" y="8540"/>
                  </a:lnTo>
                  <a:lnTo>
                    <a:pt x="21392" y="8144"/>
                  </a:lnTo>
                  <a:lnTo>
                    <a:pt x="21354" y="7714"/>
                  </a:lnTo>
                  <a:lnTo>
                    <a:pt x="21279" y="7295"/>
                  </a:lnTo>
                  <a:lnTo>
                    <a:pt x="21146" y="6446"/>
                  </a:lnTo>
                  <a:lnTo>
                    <a:pt x="20995" y="5686"/>
                  </a:lnTo>
                  <a:lnTo>
                    <a:pt x="20958" y="5366"/>
                  </a:lnTo>
                  <a:lnTo>
                    <a:pt x="20958" y="5091"/>
                  </a:lnTo>
                  <a:lnTo>
                    <a:pt x="20958" y="4860"/>
                  </a:lnTo>
                  <a:lnTo>
                    <a:pt x="21033" y="4716"/>
                  </a:lnTo>
                  <a:lnTo>
                    <a:pt x="20637" y="4860"/>
                  </a:lnTo>
                  <a:lnTo>
                    <a:pt x="20127" y="4992"/>
                  </a:lnTo>
                  <a:lnTo>
                    <a:pt x="19617" y="5069"/>
                  </a:lnTo>
                  <a:lnTo>
                    <a:pt x="19032" y="5157"/>
                  </a:lnTo>
                  <a:lnTo>
                    <a:pt x="18465" y="5201"/>
                  </a:lnTo>
                  <a:lnTo>
                    <a:pt x="17842" y="5245"/>
                  </a:lnTo>
                  <a:lnTo>
                    <a:pt x="17219" y="5267"/>
                  </a:lnTo>
                  <a:lnTo>
                    <a:pt x="16615" y="5267"/>
                  </a:lnTo>
                  <a:lnTo>
                    <a:pt x="15992" y="5245"/>
                  </a:lnTo>
                  <a:lnTo>
                    <a:pt x="15369" y="5201"/>
                  </a:lnTo>
                  <a:lnTo>
                    <a:pt x="14840" y="5157"/>
                  </a:lnTo>
                  <a:lnTo>
                    <a:pt x="14293" y="5091"/>
                  </a:lnTo>
                  <a:lnTo>
                    <a:pt x="13783" y="5014"/>
                  </a:lnTo>
                  <a:lnTo>
                    <a:pt x="13386" y="4926"/>
                  </a:lnTo>
                  <a:lnTo>
                    <a:pt x="13027" y="4815"/>
                  </a:lnTo>
                  <a:lnTo>
                    <a:pt x="12725" y="4716"/>
                  </a:lnTo>
                  <a:lnTo>
                    <a:pt x="12480" y="4606"/>
                  </a:lnTo>
                  <a:lnTo>
                    <a:pt x="12291" y="4496"/>
                  </a:lnTo>
                  <a:lnTo>
                    <a:pt x="12197" y="4397"/>
                  </a:lnTo>
                  <a:lnTo>
                    <a:pt x="12083" y="4286"/>
                  </a:lnTo>
                  <a:lnTo>
                    <a:pt x="12046" y="4187"/>
                  </a:lnTo>
                  <a:lnTo>
                    <a:pt x="12008" y="4077"/>
                  </a:lnTo>
                  <a:lnTo>
                    <a:pt x="12046" y="3967"/>
                  </a:lnTo>
                  <a:lnTo>
                    <a:pt x="12121" y="3868"/>
                  </a:lnTo>
                  <a:lnTo>
                    <a:pt x="12197" y="3735"/>
                  </a:lnTo>
                  <a:lnTo>
                    <a:pt x="12291" y="3614"/>
                  </a:lnTo>
                  <a:lnTo>
                    <a:pt x="12442" y="3482"/>
                  </a:lnTo>
                  <a:lnTo>
                    <a:pt x="12631" y="3361"/>
                  </a:lnTo>
                  <a:lnTo>
                    <a:pt x="13065" y="3085"/>
                  </a:lnTo>
                  <a:lnTo>
                    <a:pt x="13537" y="2766"/>
                  </a:lnTo>
                  <a:lnTo>
                    <a:pt x="13783" y="2578"/>
                  </a:lnTo>
                  <a:lnTo>
                    <a:pt x="13934" y="2380"/>
                  </a:lnTo>
                  <a:lnTo>
                    <a:pt x="14028" y="2171"/>
                  </a:lnTo>
                  <a:lnTo>
                    <a:pt x="14104" y="1961"/>
                  </a:lnTo>
                  <a:lnTo>
                    <a:pt x="14104" y="1730"/>
                  </a:lnTo>
                  <a:lnTo>
                    <a:pt x="14066" y="1498"/>
                  </a:lnTo>
                  <a:lnTo>
                    <a:pt x="13972" y="1267"/>
                  </a:lnTo>
                  <a:lnTo>
                    <a:pt x="13820" y="1057"/>
                  </a:lnTo>
                  <a:lnTo>
                    <a:pt x="13594" y="837"/>
                  </a:lnTo>
                  <a:lnTo>
                    <a:pt x="13386" y="628"/>
                  </a:lnTo>
                  <a:lnTo>
                    <a:pt x="13103" y="462"/>
                  </a:lnTo>
                  <a:lnTo>
                    <a:pt x="12763" y="308"/>
                  </a:lnTo>
                  <a:lnTo>
                    <a:pt x="12404" y="187"/>
                  </a:lnTo>
                  <a:lnTo>
                    <a:pt x="12008" y="77"/>
                  </a:lnTo>
                  <a:lnTo>
                    <a:pt x="11574" y="33"/>
                  </a:lnTo>
                  <a:lnTo>
                    <a:pt x="11102" y="11"/>
                  </a:lnTo>
                  <a:lnTo>
                    <a:pt x="10667" y="11"/>
                  </a:lnTo>
                  <a:lnTo>
                    <a:pt x="10233" y="77"/>
                  </a:lnTo>
                  <a:lnTo>
                    <a:pt x="9837" y="187"/>
                  </a:lnTo>
                  <a:lnTo>
                    <a:pt x="9440" y="286"/>
                  </a:lnTo>
                  <a:lnTo>
                    <a:pt x="9062" y="462"/>
                  </a:lnTo>
                  <a:lnTo>
                    <a:pt x="8741" y="628"/>
                  </a:lnTo>
                  <a:lnTo>
                    <a:pt x="8458" y="815"/>
                  </a:lnTo>
                  <a:lnTo>
                    <a:pt x="8232" y="1035"/>
                  </a:lnTo>
                  <a:lnTo>
                    <a:pt x="8062" y="1245"/>
                  </a:lnTo>
                  <a:lnTo>
                    <a:pt x="7911" y="1476"/>
                  </a:lnTo>
                  <a:lnTo>
                    <a:pt x="7835" y="1708"/>
                  </a:lnTo>
                  <a:lnTo>
                    <a:pt x="7797" y="1961"/>
                  </a:lnTo>
                  <a:lnTo>
                    <a:pt x="7835" y="2193"/>
                  </a:lnTo>
                  <a:lnTo>
                    <a:pt x="7948" y="2402"/>
                  </a:lnTo>
                  <a:lnTo>
                    <a:pt x="8062" y="2534"/>
                  </a:lnTo>
                  <a:lnTo>
                    <a:pt x="8175" y="2644"/>
                  </a:lnTo>
                  <a:lnTo>
                    <a:pt x="8269" y="2744"/>
                  </a:lnTo>
                  <a:lnTo>
                    <a:pt x="8420" y="2832"/>
                  </a:lnTo>
                  <a:lnTo>
                    <a:pt x="8704" y="3019"/>
                  </a:lnTo>
                  <a:lnTo>
                    <a:pt x="8968" y="3206"/>
                  </a:lnTo>
                  <a:lnTo>
                    <a:pt x="9138" y="3405"/>
                  </a:lnTo>
                  <a:lnTo>
                    <a:pt x="9327" y="3570"/>
                  </a:lnTo>
                  <a:lnTo>
                    <a:pt x="9440" y="3735"/>
                  </a:lnTo>
                  <a:lnTo>
                    <a:pt x="9516" y="3890"/>
                  </a:lnTo>
                  <a:lnTo>
                    <a:pt x="9534" y="4033"/>
                  </a:lnTo>
                  <a:lnTo>
                    <a:pt x="9534" y="4165"/>
                  </a:lnTo>
                  <a:lnTo>
                    <a:pt x="9516" y="4286"/>
                  </a:lnTo>
                  <a:lnTo>
                    <a:pt x="9440" y="4397"/>
                  </a:lnTo>
                  <a:lnTo>
                    <a:pt x="9327" y="4496"/>
                  </a:lnTo>
                  <a:lnTo>
                    <a:pt x="9176" y="4562"/>
                  </a:lnTo>
                  <a:lnTo>
                    <a:pt x="9006" y="4628"/>
                  </a:lnTo>
                  <a:lnTo>
                    <a:pt x="8779" y="4694"/>
                  </a:lnTo>
                  <a:lnTo>
                    <a:pt x="8534" y="4716"/>
                  </a:lnTo>
                  <a:lnTo>
                    <a:pt x="8232" y="4716"/>
                  </a:lnTo>
                  <a:lnTo>
                    <a:pt x="7118" y="4738"/>
                  </a:lnTo>
                  <a:lnTo>
                    <a:pt x="5947" y="4771"/>
                  </a:lnTo>
                  <a:lnTo>
                    <a:pt x="4795" y="4815"/>
                  </a:lnTo>
                  <a:lnTo>
                    <a:pt x="3681" y="4860"/>
                  </a:lnTo>
                  <a:lnTo>
                    <a:pt x="2662" y="4882"/>
                  </a:lnTo>
                  <a:lnTo>
                    <a:pt x="1755" y="4882"/>
                  </a:lnTo>
                  <a:lnTo>
                    <a:pt x="1359" y="4860"/>
                  </a:lnTo>
                  <a:lnTo>
                    <a:pt x="981" y="4837"/>
                  </a:lnTo>
                  <a:lnTo>
                    <a:pt x="698" y="4771"/>
                  </a:lnTo>
                  <a:lnTo>
                    <a:pt x="453" y="4716"/>
                  </a:lnTo>
                  <a:lnTo>
                    <a:pt x="453" y="5322"/>
                  </a:lnTo>
                  <a:lnTo>
                    <a:pt x="453" y="6083"/>
                  </a:lnTo>
                  <a:lnTo>
                    <a:pt x="453" y="6909"/>
                  </a:lnTo>
                  <a:lnTo>
                    <a:pt x="453" y="7780"/>
                  </a:lnTo>
                  <a:lnTo>
                    <a:pt x="453" y="8606"/>
                  </a:lnTo>
                  <a:lnTo>
                    <a:pt x="453" y="9345"/>
                  </a:lnTo>
                  <a:lnTo>
                    <a:pt x="453" y="9918"/>
                  </a:lnTo>
                  <a:lnTo>
                    <a:pt x="453" y="10282"/>
                  </a:lnTo>
                  <a:lnTo>
                    <a:pt x="490" y="10381"/>
                  </a:lnTo>
                  <a:lnTo>
                    <a:pt x="547" y="10491"/>
                  </a:lnTo>
                  <a:lnTo>
                    <a:pt x="660" y="10590"/>
                  </a:lnTo>
                  <a:lnTo>
                    <a:pt x="811" y="10700"/>
                  </a:lnTo>
                  <a:lnTo>
                    <a:pt x="981" y="10811"/>
                  </a:lnTo>
                  <a:lnTo>
                    <a:pt x="1208" y="10888"/>
                  </a:lnTo>
                  <a:lnTo>
                    <a:pt x="1453" y="10954"/>
                  </a:lnTo>
                  <a:lnTo>
                    <a:pt x="1718" y="11020"/>
                  </a:lnTo>
                  <a:lnTo>
                    <a:pt x="1963" y="11064"/>
                  </a:lnTo>
                  <a:lnTo>
                    <a:pt x="2265" y="11086"/>
                  </a:lnTo>
                  <a:lnTo>
                    <a:pt x="2548" y="11064"/>
                  </a:lnTo>
                  <a:lnTo>
                    <a:pt x="2794" y="11042"/>
                  </a:lnTo>
                  <a:lnTo>
                    <a:pt x="3096" y="10976"/>
                  </a:lnTo>
                  <a:lnTo>
                    <a:pt x="3341" y="10888"/>
                  </a:lnTo>
                  <a:lnTo>
                    <a:pt x="3606" y="10766"/>
                  </a:lnTo>
                  <a:lnTo>
                    <a:pt x="3813" y="10590"/>
                  </a:lnTo>
                  <a:close/>
                </a:path>
              </a:pathLst>
            </a:custGeom>
            <a:gradFill rotWithShape="1">
              <a:gsLst>
                <a:gs pos="0">
                  <a:srgbClr val="FFFF00"/>
                </a:gs>
                <a:gs pos="100000">
                  <a:srgbClr val="FF9900">
                    <a:gamma/>
                    <a:tint val="51373"/>
                    <a:invGamma/>
                  </a:srgbClr>
                </a:gs>
              </a:gsLst>
              <a:lin ang="18900000" scaled="1"/>
            </a:gradFill>
            <a:ln w="57150">
              <a:solidFill>
                <a:srgbClr val="FFFFFF"/>
              </a:solidFill>
              <a:miter lim="800000"/>
              <a:headEnd/>
              <a:tailEnd/>
            </a:ln>
            <a:effectLst>
              <a:outerShdw dist="135003" dir="2471156" algn="ctr" rotWithShape="0">
                <a:srgbClr val="000000">
                  <a:alpha val="50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Puzzle1">
              <a:extLst>
                <a:ext uri="{FF2B5EF4-FFF2-40B4-BE49-F238E27FC236}">
                  <a16:creationId xmlns="" xmlns:a16="http://schemas.microsoft.com/office/drawing/2014/main" id="{BA926A05-563D-4A16-BC05-6D0181431B10}"/>
                </a:ext>
              </a:extLst>
            </p:cNvPr>
            <p:cNvSpPr>
              <a:spLocks noEditPoints="1" noChangeArrowheads="1"/>
            </p:cNvSpPr>
            <p:nvPr/>
          </p:nvSpPr>
          <p:spPr bwMode="gray">
            <a:xfrm>
              <a:off x="1824" y="1091"/>
              <a:ext cx="1800" cy="1051"/>
            </a:xfrm>
            <a:custGeom>
              <a:avLst/>
              <a:gdLst>
                <a:gd name="T0" fmla="*/ 16740 w 21600"/>
                <a:gd name="T1" fmla="*/ 21078 h 21600"/>
                <a:gd name="T2" fmla="*/ 16976 w 21600"/>
                <a:gd name="T3" fmla="*/ 521 h 21600"/>
                <a:gd name="T4" fmla="*/ 4725 w 21600"/>
                <a:gd name="T5" fmla="*/ 856 h 21600"/>
                <a:gd name="T6" fmla="*/ 5040 w 21600"/>
                <a:gd name="T7" fmla="*/ 21004 h 21600"/>
                <a:gd name="T8" fmla="*/ 10811 w 21600"/>
                <a:gd name="T9" fmla="*/ 12885 h 21600"/>
                <a:gd name="T10" fmla="*/ 10845 w 21600"/>
                <a:gd name="T11" fmla="*/ 8714 h 21600"/>
                <a:gd name="T12" fmla="*/ 21600 w 21600"/>
                <a:gd name="T13" fmla="*/ 10000 h 21600"/>
                <a:gd name="T14" fmla="*/ 56 w 21600"/>
                <a:gd name="T15" fmla="*/ 10000 h 21600"/>
                <a:gd name="T16" fmla="*/ 6086 w 21600"/>
                <a:gd name="T17" fmla="*/ 2569 h 21600"/>
                <a:gd name="T18" fmla="*/ 16132 w 21600"/>
                <a:gd name="T19" fmla="*/ 19552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9360" y="20836"/>
                  </a:moveTo>
                  <a:lnTo>
                    <a:pt x="9528" y="20836"/>
                  </a:lnTo>
                  <a:lnTo>
                    <a:pt x="9686" y="20762"/>
                  </a:lnTo>
                  <a:lnTo>
                    <a:pt x="9810" y="20687"/>
                  </a:lnTo>
                  <a:lnTo>
                    <a:pt x="9922" y="20575"/>
                  </a:lnTo>
                  <a:lnTo>
                    <a:pt x="10012" y="20426"/>
                  </a:lnTo>
                  <a:lnTo>
                    <a:pt x="10068" y="20296"/>
                  </a:lnTo>
                  <a:lnTo>
                    <a:pt x="10113" y="20110"/>
                  </a:lnTo>
                  <a:lnTo>
                    <a:pt x="10136" y="19905"/>
                  </a:lnTo>
                  <a:lnTo>
                    <a:pt x="10136" y="19682"/>
                  </a:lnTo>
                  <a:lnTo>
                    <a:pt x="10113" y="19440"/>
                  </a:lnTo>
                  <a:lnTo>
                    <a:pt x="10068" y="19142"/>
                  </a:lnTo>
                  <a:lnTo>
                    <a:pt x="10012" y="18900"/>
                  </a:lnTo>
                  <a:lnTo>
                    <a:pt x="9900" y="18620"/>
                  </a:lnTo>
                  <a:lnTo>
                    <a:pt x="9787" y="18285"/>
                  </a:lnTo>
                  <a:lnTo>
                    <a:pt x="9641" y="17968"/>
                  </a:lnTo>
                  <a:lnTo>
                    <a:pt x="9472" y="17652"/>
                  </a:lnTo>
                  <a:lnTo>
                    <a:pt x="9382" y="17466"/>
                  </a:lnTo>
                  <a:lnTo>
                    <a:pt x="9315" y="17298"/>
                  </a:lnTo>
                  <a:lnTo>
                    <a:pt x="9258" y="17112"/>
                  </a:lnTo>
                  <a:lnTo>
                    <a:pt x="9191" y="16926"/>
                  </a:lnTo>
                  <a:lnTo>
                    <a:pt x="9123" y="16535"/>
                  </a:lnTo>
                  <a:lnTo>
                    <a:pt x="9101" y="16144"/>
                  </a:lnTo>
                  <a:lnTo>
                    <a:pt x="9101" y="15753"/>
                  </a:lnTo>
                  <a:lnTo>
                    <a:pt x="9168" y="15362"/>
                  </a:lnTo>
                  <a:lnTo>
                    <a:pt x="9236" y="14971"/>
                  </a:lnTo>
                  <a:lnTo>
                    <a:pt x="9360" y="14580"/>
                  </a:lnTo>
                  <a:lnTo>
                    <a:pt x="9495" y="14244"/>
                  </a:lnTo>
                  <a:lnTo>
                    <a:pt x="9663" y="13891"/>
                  </a:lnTo>
                  <a:lnTo>
                    <a:pt x="9855" y="13611"/>
                  </a:lnTo>
                  <a:lnTo>
                    <a:pt x="10068" y="13351"/>
                  </a:lnTo>
                  <a:lnTo>
                    <a:pt x="10293" y="13146"/>
                  </a:lnTo>
                  <a:lnTo>
                    <a:pt x="10552" y="12997"/>
                  </a:lnTo>
                  <a:lnTo>
                    <a:pt x="10811" y="12885"/>
                  </a:lnTo>
                  <a:lnTo>
                    <a:pt x="11069" y="12866"/>
                  </a:lnTo>
                  <a:lnTo>
                    <a:pt x="11351" y="12885"/>
                  </a:lnTo>
                  <a:lnTo>
                    <a:pt x="11610" y="12997"/>
                  </a:lnTo>
                  <a:lnTo>
                    <a:pt x="11846" y="13183"/>
                  </a:lnTo>
                  <a:lnTo>
                    <a:pt x="12060" y="13388"/>
                  </a:lnTo>
                  <a:lnTo>
                    <a:pt x="12251" y="13648"/>
                  </a:lnTo>
                  <a:lnTo>
                    <a:pt x="12419" y="13928"/>
                  </a:lnTo>
                  <a:lnTo>
                    <a:pt x="12555" y="14244"/>
                  </a:lnTo>
                  <a:lnTo>
                    <a:pt x="12690" y="14617"/>
                  </a:lnTo>
                  <a:lnTo>
                    <a:pt x="12768" y="15008"/>
                  </a:lnTo>
                  <a:lnTo>
                    <a:pt x="12836" y="15399"/>
                  </a:lnTo>
                  <a:lnTo>
                    <a:pt x="12858" y="15753"/>
                  </a:lnTo>
                  <a:lnTo>
                    <a:pt x="12858" y="16144"/>
                  </a:lnTo>
                  <a:lnTo>
                    <a:pt x="12813" y="16535"/>
                  </a:lnTo>
                  <a:lnTo>
                    <a:pt x="12746" y="16888"/>
                  </a:lnTo>
                  <a:lnTo>
                    <a:pt x="12667" y="17224"/>
                  </a:lnTo>
                  <a:lnTo>
                    <a:pt x="12510" y="17503"/>
                  </a:lnTo>
                  <a:lnTo>
                    <a:pt x="12228" y="18043"/>
                  </a:lnTo>
                  <a:lnTo>
                    <a:pt x="11970" y="18546"/>
                  </a:lnTo>
                  <a:lnTo>
                    <a:pt x="11868" y="18751"/>
                  </a:lnTo>
                  <a:lnTo>
                    <a:pt x="11778" y="18974"/>
                  </a:lnTo>
                  <a:lnTo>
                    <a:pt x="11711" y="19179"/>
                  </a:lnTo>
                  <a:lnTo>
                    <a:pt x="11666" y="19365"/>
                  </a:lnTo>
                  <a:lnTo>
                    <a:pt x="11632" y="19570"/>
                  </a:lnTo>
                  <a:lnTo>
                    <a:pt x="11632" y="19756"/>
                  </a:lnTo>
                  <a:lnTo>
                    <a:pt x="11632" y="19942"/>
                  </a:lnTo>
                  <a:lnTo>
                    <a:pt x="11643" y="20110"/>
                  </a:lnTo>
                  <a:lnTo>
                    <a:pt x="11711" y="20296"/>
                  </a:lnTo>
                  <a:lnTo>
                    <a:pt x="11801" y="20464"/>
                  </a:lnTo>
                  <a:lnTo>
                    <a:pt x="11891" y="20650"/>
                  </a:lnTo>
                  <a:lnTo>
                    <a:pt x="12037" y="20836"/>
                  </a:lnTo>
                  <a:lnTo>
                    <a:pt x="12206" y="21004"/>
                  </a:lnTo>
                  <a:lnTo>
                    <a:pt x="12419" y="21190"/>
                  </a:lnTo>
                  <a:lnTo>
                    <a:pt x="12667" y="21320"/>
                  </a:lnTo>
                  <a:lnTo>
                    <a:pt x="12960" y="21432"/>
                  </a:lnTo>
                  <a:lnTo>
                    <a:pt x="13286" y="21544"/>
                  </a:lnTo>
                  <a:lnTo>
                    <a:pt x="13612" y="21655"/>
                  </a:lnTo>
                  <a:lnTo>
                    <a:pt x="13983" y="21693"/>
                  </a:lnTo>
                  <a:lnTo>
                    <a:pt x="14343" y="21730"/>
                  </a:lnTo>
                  <a:lnTo>
                    <a:pt x="14715" y="21730"/>
                  </a:lnTo>
                  <a:lnTo>
                    <a:pt x="15075" y="21730"/>
                  </a:lnTo>
                  <a:lnTo>
                    <a:pt x="15446" y="21655"/>
                  </a:lnTo>
                  <a:lnTo>
                    <a:pt x="15794" y="21581"/>
                  </a:lnTo>
                  <a:lnTo>
                    <a:pt x="16132" y="21432"/>
                  </a:lnTo>
                  <a:lnTo>
                    <a:pt x="16458" y="21302"/>
                  </a:lnTo>
                  <a:lnTo>
                    <a:pt x="16740" y="21078"/>
                  </a:lnTo>
                  <a:lnTo>
                    <a:pt x="16976" y="20836"/>
                  </a:lnTo>
                  <a:lnTo>
                    <a:pt x="17043" y="20650"/>
                  </a:lnTo>
                  <a:lnTo>
                    <a:pt x="17088" y="20426"/>
                  </a:lnTo>
                  <a:lnTo>
                    <a:pt x="17133" y="20222"/>
                  </a:lnTo>
                  <a:lnTo>
                    <a:pt x="17156" y="19980"/>
                  </a:lnTo>
                  <a:lnTo>
                    <a:pt x="17167" y="19477"/>
                  </a:lnTo>
                  <a:lnTo>
                    <a:pt x="17167" y="18974"/>
                  </a:lnTo>
                  <a:lnTo>
                    <a:pt x="17156" y="18397"/>
                  </a:lnTo>
                  <a:lnTo>
                    <a:pt x="17111" y="17820"/>
                  </a:lnTo>
                  <a:lnTo>
                    <a:pt x="17066" y="17261"/>
                  </a:lnTo>
                  <a:lnTo>
                    <a:pt x="16998" y="16646"/>
                  </a:lnTo>
                  <a:lnTo>
                    <a:pt x="16852" y="15511"/>
                  </a:lnTo>
                  <a:lnTo>
                    <a:pt x="16740" y="14393"/>
                  </a:lnTo>
                  <a:lnTo>
                    <a:pt x="16717" y="13928"/>
                  </a:lnTo>
                  <a:lnTo>
                    <a:pt x="16695" y="13462"/>
                  </a:lnTo>
                  <a:lnTo>
                    <a:pt x="16717" y="13071"/>
                  </a:lnTo>
                  <a:lnTo>
                    <a:pt x="16785" y="12755"/>
                  </a:lnTo>
                  <a:lnTo>
                    <a:pt x="16852" y="12419"/>
                  </a:lnTo>
                  <a:lnTo>
                    <a:pt x="16953" y="12140"/>
                  </a:lnTo>
                  <a:lnTo>
                    <a:pt x="17088" y="11898"/>
                  </a:lnTo>
                  <a:lnTo>
                    <a:pt x="17212" y="11675"/>
                  </a:lnTo>
                  <a:lnTo>
                    <a:pt x="17370" y="11470"/>
                  </a:lnTo>
                  <a:lnTo>
                    <a:pt x="17516" y="11284"/>
                  </a:lnTo>
                  <a:lnTo>
                    <a:pt x="17696" y="11135"/>
                  </a:lnTo>
                  <a:lnTo>
                    <a:pt x="17865" y="11042"/>
                  </a:lnTo>
                  <a:lnTo>
                    <a:pt x="18033" y="10930"/>
                  </a:lnTo>
                  <a:lnTo>
                    <a:pt x="18213" y="10893"/>
                  </a:lnTo>
                  <a:lnTo>
                    <a:pt x="18382" y="10893"/>
                  </a:lnTo>
                  <a:lnTo>
                    <a:pt x="18551" y="10967"/>
                  </a:lnTo>
                  <a:lnTo>
                    <a:pt x="18708" y="11042"/>
                  </a:lnTo>
                  <a:lnTo>
                    <a:pt x="18855" y="11172"/>
                  </a:lnTo>
                  <a:lnTo>
                    <a:pt x="19012" y="11358"/>
                  </a:lnTo>
                  <a:lnTo>
                    <a:pt x="19136" y="11600"/>
                  </a:lnTo>
                  <a:lnTo>
                    <a:pt x="19271" y="11861"/>
                  </a:lnTo>
                  <a:lnTo>
                    <a:pt x="19440" y="12028"/>
                  </a:lnTo>
                  <a:lnTo>
                    <a:pt x="19608" y="12177"/>
                  </a:lnTo>
                  <a:lnTo>
                    <a:pt x="19822" y="12289"/>
                  </a:lnTo>
                  <a:lnTo>
                    <a:pt x="20025" y="12289"/>
                  </a:lnTo>
                  <a:lnTo>
                    <a:pt x="20238" y="12289"/>
                  </a:lnTo>
                  <a:lnTo>
                    <a:pt x="20452" y="12215"/>
                  </a:lnTo>
                  <a:lnTo>
                    <a:pt x="20643" y="12103"/>
                  </a:lnTo>
                  <a:lnTo>
                    <a:pt x="20846" y="11973"/>
                  </a:lnTo>
                  <a:lnTo>
                    <a:pt x="21037" y="11786"/>
                  </a:lnTo>
                  <a:lnTo>
                    <a:pt x="21206" y="11563"/>
                  </a:lnTo>
                  <a:lnTo>
                    <a:pt x="21363" y="11321"/>
                  </a:lnTo>
                  <a:lnTo>
                    <a:pt x="21465" y="11079"/>
                  </a:lnTo>
                  <a:lnTo>
                    <a:pt x="21577" y="10744"/>
                  </a:lnTo>
                  <a:lnTo>
                    <a:pt x="21622" y="10427"/>
                  </a:lnTo>
                  <a:lnTo>
                    <a:pt x="21645" y="10111"/>
                  </a:lnTo>
                  <a:lnTo>
                    <a:pt x="21622" y="9608"/>
                  </a:lnTo>
                  <a:lnTo>
                    <a:pt x="21577" y="9142"/>
                  </a:lnTo>
                  <a:lnTo>
                    <a:pt x="21465" y="8751"/>
                  </a:lnTo>
                  <a:lnTo>
                    <a:pt x="21363" y="8397"/>
                  </a:lnTo>
                  <a:lnTo>
                    <a:pt x="21206" y="8062"/>
                  </a:lnTo>
                  <a:lnTo>
                    <a:pt x="21037" y="7820"/>
                  </a:lnTo>
                  <a:lnTo>
                    <a:pt x="20846" y="7597"/>
                  </a:lnTo>
                  <a:lnTo>
                    <a:pt x="20643" y="7429"/>
                  </a:lnTo>
                  <a:lnTo>
                    <a:pt x="20452" y="7317"/>
                  </a:lnTo>
                  <a:lnTo>
                    <a:pt x="20238" y="7206"/>
                  </a:lnTo>
                  <a:lnTo>
                    <a:pt x="20025" y="7168"/>
                  </a:lnTo>
                  <a:lnTo>
                    <a:pt x="19822" y="7206"/>
                  </a:lnTo>
                  <a:lnTo>
                    <a:pt x="19608" y="7243"/>
                  </a:lnTo>
                  <a:lnTo>
                    <a:pt x="19440" y="7355"/>
                  </a:lnTo>
                  <a:lnTo>
                    <a:pt x="19271" y="7504"/>
                  </a:lnTo>
                  <a:lnTo>
                    <a:pt x="19136" y="7708"/>
                  </a:lnTo>
                  <a:lnTo>
                    <a:pt x="19012" y="7895"/>
                  </a:lnTo>
                  <a:lnTo>
                    <a:pt x="18832" y="8025"/>
                  </a:lnTo>
                  <a:lnTo>
                    <a:pt x="18663" y="8174"/>
                  </a:lnTo>
                  <a:lnTo>
                    <a:pt x="18472" y="8248"/>
                  </a:lnTo>
                  <a:lnTo>
                    <a:pt x="18270" y="8286"/>
                  </a:lnTo>
                  <a:lnTo>
                    <a:pt x="18078" y="8323"/>
                  </a:lnTo>
                  <a:lnTo>
                    <a:pt x="17887" y="8323"/>
                  </a:lnTo>
                  <a:lnTo>
                    <a:pt x="17696" y="8248"/>
                  </a:lnTo>
                  <a:lnTo>
                    <a:pt x="17493" y="8174"/>
                  </a:lnTo>
                  <a:lnTo>
                    <a:pt x="17302" y="8062"/>
                  </a:lnTo>
                  <a:lnTo>
                    <a:pt x="17133" y="7969"/>
                  </a:lnTo>
                  <a:lnTo>
                    <a:pt x="16976" y="7783"/>
                  </a:lnTo>
                  <a:lnTo>
                    <a:pt x="16852" y="7597"/>
                  </a:lnTo>
                  <a:lnTo>
                    <a:pt x="16740" y="7429"/>
                  </a:lnTo>
                  <a:lnTo>
                    <a:pt x="16672" y="7168"/>
                  </a:lnTo>
                  <a:lnTo>
                    <a:pt x="16638" y="6926"/>
                  </a:lnTo>
                  <a:lnTo>
                    <a:pt x="16616" y="6498"/>
                  </a:lnTo>
                  <a:lnTo>
                    <a:pt x="16616" y="5772"/>
                  </a:lnTo>
                  <a:lnTo>
                    <a:pt x="16650" y="4915"/>
                  </a:lnTo>
                  <a:lnTo>
                    <a:pt x="16695" y="3928"/>
                  </a:lnTo>
                  <a:lnTo>
                    <a:pt x="16762" y="2960"/>
                  </a:lnTo>
                  <a:lnTo>
                    <a:pt x="16830" y="1992"/>
                  </a:lnTo>
                  <a:lnTo>
                    <a:pt x="16908" y="1173"/>
                  </a:lnTo>
                  <a:lnTo>
                    <a:pt x="16976" y="521"/>
                  </a:lnTo>
                  <a:lnTo>
                    <a:pt x="16953" y="521"/>
                  </a:lnTo>
                  <a:lnTo>
                    <a:pt x="16931" y="521"/>
                  </a:lnTo>
                  <a:lnTo>
                    <a:pt x="16267" y="484"/>
                  </a:lnTo>
                  <a:lnTo>
                    <a:pt x="15637" y="428"/>
                  </a:lnTo>
                  <a:lnTo>
                    <a:pt x="15063" y="353"/>
                  </a:lnTo>
                  <a:lnTo>
                    <a:pt x="14523" y="279"/>
                  </a:lnTo>
                  <a:lnTo>
                    <a:pt x="14040" y="167"/>
                  </a:lnTo>
                  <a:lnTo>
                    <a:pt x="13635" y="93"/>
                  </a:lnTo>
                  <a:lnTo>
                    <a:pt x="13331" y="18"/>
                  </a:lnTo>
                  <a:lnTo>
                    <a:pt x="13117" y="18"/>
                  </a:lnTo>
                  <a:lnTo>
                    <a:pt x="12982" y="18"/>
                  </a:lnTo>
                  <a:lnTo>
                    <a:pt x="12858" y="130"/>
                  </a:lnTo>
                  <a:lnTo>
                    <a:pt x="12723" y="279"/>
                  </a:lnTo>
                  <a:lnTo>
                    <a:pt x="12622" y="446"/>
                  </a:lnTo>
                  <a:lnTo>
                    <a:pt x="12510" y="670"/>
                  </a:lnTo>
                  <a:lnTo>
                    <a:pt x="12419" y="912"/>
                  </a:lnTo>
                  <a:lnTo>
                    <a:pt x="12363" y="1210"/>
                  </a:lnTo>
                  <a:lnTo>
                    <a:pt x="12318" y="1526"/>
                  </a:lnTo>
                  <a:lnTo>
                    <a:pt x="12273" y="1843"/>
                  </a:lnTo>
                  <a:lnTo>
                    <a:pt x="12251" y="2215"/>
                  </a:lnTo>
                  <a:lnTo>
                    <a:pt x="12273" y="2532"/>
                  </a:lnTo>
                  <a:lnTo>
                    <a:pt x="12318" y="2886"/>
                  </a:lnTo>
                  <a:lnTo>
                    <a:pt x="12386" y="3240"/>
                  </a:lnTo>
                  <a:lnTo>
                    <a:pt x="12464" y="3556"/>
                  </a:lnTo>
                  <a:lnTo>
                    <a:pt x="12577" y="3891"/>
                  </a:lnTo>
                  <a:lnTo>
                    <a:pt x="12746" y="4171"/>
                  </a:lnTo>
                  <a:lnTo>
                    <a:pt x="12926" y="4487"/>
                  </a:lnTo>
                  <a:lnTo>
                    <a:pt x="13050" y="4860"/>
                  </a:lnTo>
                  <a:lnTo>
                    <a:pt x="13162" y="5251"/>
                  </a:lnTo>
                  <a:lnTo>
                    <a:pt x="13218" y="5604"/>
                  </a:lnTo>
                  <a:lnTo>
                    <a:pt x="13263" y="5995"/>
                  </a:lnTo>
                  <a:lnTo>
                    <a:pt x="13241" y="6386"/>
                  </a:lnTo>
                  <a:lnTo>
                    <a:pt x="13218" y="6740"/>
                  </a:lnTo>
                  <a:lnTo>
                    <a:pt x="13139" y="7094"/>
                  </a:lnTo>
                  <a:lnTo>
                    <a:pt x="13050" y="7429"/>
                  </a:lnTo>
                  <a:lnTo>
                    <a:pt x="12903" y="7746"/>
                  </a:lnTo>
                  <a:lnTo>
                    <a:pt x="12723" y="8025"/>
                  </a:lnTo>
                  <a:lnTo>
                    <a:pt x="12532" y="8286"/>
                  </a:lnTo>
                  <a:lnTo>
                    <a:pt x="12318" y="8491"/>
                  </a:lnTo>
                  <a:lnTo>
                    <a:pt x="12060" y="8677"/>
                  </a:lnTo>
                  <a:lnTo>
                    <a:pt x="11756" y="8788"/>
                  </a:lnTo>
                  <a:lnTo>
                    <a:pt x="11452" y="8826"/>
                  </a:lnTo>
                  <a:lnTo>
                    <a:pt x="11283" y="8826"/>
                  </a:lnTo>
                  <a:lnTo>
                    <a:pt x="11126" y="8826"/>
                  </a:lnTo>
                  <a:lnTo>
                    <a:pt x="11002" y="8788"/>
                  </a:lnTo>
                  <a:lnTo>
                    <a:pt x="10845" y="8714"/>
                  </a:lnTo>
                  <a:lnTo>
                    <a:pt x="10721" y="8640"/>
                  </a:lnTo>
                  <a:lnTo>
                    <a:pt x="10608" y="8565"/>
                  </a:lnTo>
                  <a:lnTo>
                    <a:pt x="10485" y="8453"/>
                  </a:lnTo>
                  <a:lnTo>
                    <a:pt x="10372" y="8323"/>
                  </a:lnTo>
                  <a:lnTo>
                    <a:pt x="10181" y="8062"/>
                  </a:lnTo>
                  <a:lnTo>
                    <a:pt x="10035" y="7746"/>
                  </a:lnTo>
                  <a:lnTo>
                    <a:pt x="9900" y="7392"/>
                  </a:lnTo>
                  <a:lnTo>
                    <a:pt x="9787" y="7001"/>
                  </a:lnTo>
                  <a:lnTo>
                    <a:pt x="9731" y="6610"/>
                  </a:lnTo>
                  <a:lnTo>
                    <a:pt x="9686" y="6219"/>
                  </a:lnTo>
                  <a:lnTo>
                    <a:pt x="9663" y="5772"/>
                  </a:lnTo>
                  <a:lnTo>
                    <a:pt x="9686" y="5381"/>
                  </a:lnTo>
                  <a:lnTo>
                    <a:pt x="9753" y="4990"/>
                  </a:lnTo>
                  <a:lnTo>
                    <a:pt x="9832" y="4636"/>
                  </a:lnTo>
                  <a:lnTo>
                    <a:pt x="9945" y="4320"/>
                  </a:lnTo>
                  <a:lnTo>
                    <a:pt x="10068" y="4022"/>
                  </a:lnTo>
                  <a:lnTo>
                    <a:pt x="10203" y="3817"/>
                  </a:lnTo>
                  <a:lnTo>
                    <a:pt x="10316" y="3593"/>
                  </a:lnTo>
                  <a:lnTo>
                    <a:pt x="10395" y="3351"/>
                  </a:lnTo>
                  <a:lnTo>
                    <a:pt x="10462" y="3109"/>
                  </a:lnTo>
                  <a:lnTo>
                    <a:pt x="10507" y="2848"/>
                  </a:lnTo>
                  <a:lnTo>
                    <a:pt x="10530" y="2606"/>
                  </a:lnTo>
                  <a:lnTo>
                    <a:pt x="10507" y="2346"/>
                  </a:lnTo>
                  <a:lnTo>
                    <a:pt x="10462" y="2141"/>
                  </a:lnTo>
                  <a:lnTo>
                    <a:pt x="10395" y="1880"/>
                  </a:lnTo>
                  <a:lnTo>
                    <a:pt x="10293" y="1638"/>
                  </a:lnTo>
                  <a:lnTo>
                    <a:pt x="10158" y="1415"/>
                  </a:lnTo>
                  <a:lnTo>
                    <a:pt x="9967" y="1210"/>
                  </a:lnTo>
                  <a:lnTo>
                    <a:pt x="9753" y="986"/>
                  </a:lnTo>
                  <a:lnTo>
                    <a:pt x="9495" y="819"/>
                  </a:lnTo>
                  <a:lnTo>
                    <a:pt x="9191" y="670"/>
                  </a:lnTo>
                  <a:lnTo>
                    <a:pt x="8842" y="521"/>
                  </a:lnTo>
                  <a:lnTo>
                    <a:pt x="8471" y="446"/>
                  </a:lnTo>
                  <a:lnTo>
                    <a:pt x="7998" y="428"/>
                  </a:lnTo>
                  <a:lnTo>
                    <a:pt x="7413" y="428"/>
                  </a:lnTo>
                  <a:lnTo>
                    <a:pt x="6817" y="446"/>
                  </a:lnTo>
                  <a:lnTo>
                    <a:pt x="6187" y="521"/>
                  </a:lnTo>
                  <a:lnTo>
                    <a:pt x="5602" y="633"/>
                  </a:lnTo>
                  <a:lnTo>
                    <a:pt x="5107" y="744"/>
                  </a:lnTo>
                  <a:lnTo>
                    <a:pt x="4725" y="856"/>
                  </a:lnTo>
                  <a:lnTo>
                    <a:pt x="4848" y="1564"/>
                  </a:lnTo>
                  <a:lnTo>
                    <a:pt x="5028" y="2495"/>
                  </a:lnTo>
                  <a:lnTo>
                    <a:pt x="5175" y="3556"/>
                  </a:lnTo>
                  <a:lnTo>
                    <a:pt x="5298" y="4673"/>
                  </a:lnTo>
                  <a:lnTo>
                    <a:pt x="5343" y="5213"/>
                  </a:lnTo>
                  <a:lnTo>
                    <a:pt x="5388" y="5753"/>
                  </a:lnTo>
                  <a:lnTo>
                    <a:pt x="5411" y="6275"/>
                  </a:lnTo>
                  <a:lnTo>
                    <a:pt x="5411" y="6740"/>
                  </a:lnTo>
                  <a:lnTo>
                    <a:pt x="5366" y="7168"/>
                  </a:lnTo>
                  <a:lnTo>
                    <a:pt x="5321" y="7541"/>
                  </a:lnTo>
                  <a:lnTo>
                    <a:pt x="5287" y="7708"/>
                  </a:lnTo>
                  <a:lnTo>
                    <a:pt x="5242" y="7857"/>
                  </a:lnTo>
                  <a:lnTo>
                    <a:pt x="5197" y="7969"/>
                  </a:lnTo>
                  <a:lnTo>
                    <a:pt x="5130" y="8062"/>
                  </a:lnTo>
                  <a:lnTo>
                    <a:pt x="5006" y="8248"/>
                  </a:lnTo>
                  <a:lnTo>
                    <a:pt x="4848" y="8397"/>
                  </a:lnTo>
                  <a:lnTo>
                    <a:pt x="4725" y="8528"/>
                  </a:lnTo>
                  <a:lnTo>
                    <a:pt x="4567" y="8640"/>
                  </a:lnTo>
                  <a:lnTo>
                    <a:pt x="4421" y="8714"/>
                  </a:lnTo>
                  <a:lnTo>
                    <a:pt x="4263" y="8751"/>
                  </a:lnTo>
                  <a:lnTo>
                    <a:pt x="4095" y="8788"/>
                  </a:lnTo>
                  <a:lnTo>
                    <a:pt x="3948" y="8788"/>
                  </a:lnTo>
                  <a:lnTo>
                    <a:pt x="3791" y="8751"/>
                  </a:lnTo>
                  <a:lnTo>
                    <a:pt x="3667" y="8714"/>
                  </a:lnTo>
                  <a:lnTo>
                    <a:pt x="3510" y="8677"/>
                  </a:lnTo>
                  <a:lnTo>
                    <a:pt x="3386" y="8602"/>
                  </a:lnTo>
                  <a:lnTo>
                    <a:pt x="3251" y="8491"/>
                  </a:lnTo>
                  <a:lnTo>
                    <a:pt x="3127" y="8360"/>
                  </a:lnTo>
                  <a:lnTo>
                    <a:pt x="3015" y="8248"/>
                  </a:lnTo>
                  <a:lnTo>
                    <a:pt x="2925" y="8062"/>
                  </a:lnTo>
                  <a:lnTo>
                    <a:pt x="2778" y="7857"/>
                  </a:lnTo>
                  <a:lnTo>
                    <a:pt x="2610" y="7671"/>
                  </a:lnTo>
                  <a:lnTo>
                    <a:pt x="2407" y="7541"/>
                  </a:lnTo>
                  <a:lnTo>
                    <a:pt x="2171" y="7466"/>
                  </a:lnTo>
                  <a:lnTo>
                    <a:pt x="1957" y="7429"/>
                  </a:lnTo>
                  <a:lnTo>
                    <a:pt x="1698" y="7429"/>
                  </a:lnTo>
                  <a:lnTo>
                    <a:pt x="1462" y="7466"/>
                  </a:lnTo>
                  <a:lnTo>
                    <a:pt x="1226" y="7559"/>
                  </a:lnTo>
                  <a:lnTo>
                    <a:pt x="989" y="7708"/>
                  </a:lnTo>
                  <a:lnTo>
                    <a:pt x="776" y="7932"/>
                  </a:lnTo>
                  <a:lnTo>
                    <a:pt x="551" y="8211"/>
                  </a:lnTo>
                  <a:lnTo>
                    <a:pt x="382" y="8528"/>
                  </a:lnTo>
                  <a:lnTo>
                    <a:pt x="315" y="8714"/>
                  </a:lnTo>
                  <a:lnTo>
                    <a:pt x="236" y="8919"/>
                  </a:lnTo>
                  <a:lnTo>
                    <a:pt x="191" y="9142"/>
                  </a:lnTo>
                  <a:lnTo>
                    <a:pt x="123" y="9347"/>
                  </a:lnTo>
                  <a:lnTo>
                    <a:pt x="78" y="9608"/>
                  </a:lnTo>
                  <a:lnTo>
                    <a:pt x="56" y="9887"/>
                  </a:lnTo>
                  <a:lnTo>
                    <a:pt x="33" y="10185"/>
                  </a:lnTo>
                  <a:lnTo>
                    <a:pt x="33" y="10464"/>
                  </a:lnTo>
                  <a:lnTo>
                    <a:pt x="33" y="10706"/>
                  </a:lnTo>
                  <a:lnTo>
                    <a:pt x="56" y="10967"/>
                  </a:lnTo>
                  <a:lnTo>
                    <a:pt x="78" y="11172"/>
                  </a:lnTo>
                  <a:lnTo>
                    <a:pt x="123" y="11395"/>
                  </a:lnTo>
                  <a:lnTo>
                    <a:pt x="168" y="11600"/>
                  </a:lnTo>
                  <a:lnTo>
                    <a:pt x="236" y="11786"/>
                  </a:lnTo>
                  <a:lnTo>
                    <a:pt x="292" y="11973"/>
                  </a:lnTo>
                  <a:lnTo>
                    <a:pt x="382" y="12140"/>
                  </a:lnTo>
                  <a:lnTo>
                    <a:pt x="540" y="12419"/>
                  </a:lnTo>
                  <a:lnTo>
                    <a:pt x="731" y="12680"/>
                  </a:lnTo>
                  <a:lnTo>
                    <a:pt x="944" y="12866"/>
                  </a:lnTo>
                  <a:lnTo>
                    <a:pt x="1158" y="12997"/>
                  </a:lnTo>
                  <a:lnTo>
                    <a:pt x="1395" y="13108"/>
                  </a:lnTo>
                  <a:lnTo>
                    <a:pt x="1608" y="13183"/>
                  </a:lnTo>
                  <a:lnTo>
                    <a:pt x="1856" y="13183"/>
                  </a:lnTo>
                  <a:lnTo>
                    <a:pt x="2070" y="13146"/>
                  </a:lnTo>
                  <a:lnTo>
                    <a:pt x="2261" y="13071"/>
                  </a:lnTo>
                  <a:lnTo>
                    <a:pt x="2430" y="12960"/>
                  </a:lnTo>
                  <a:lnTo>
                    <a:pt x="2587" y="12792"/>
                  </a:lnTo>
                  <a:lnTo>
                    <a:pt x="2688" y="12606"/>
                  </a:lnTo>
                  <a:lnTo>
                    <a:pt x="2801" y="12419"/>
                  </a:lnTo>
                  <a:lnTo>
                    <a:pt x="2925" y="12289"/>
                  </a:lnTo>
                  <a:lnTo>
                    <a:pt x="3082" y="12177"/>
                  </a:lnTo>
                  <a:lnTo>
                    <a:pt x="3228" y="12103"/>
                  </a:lnTo>
                  <a:lnTo>
                    <a:pt x="3408" y="12103"/>
                  </a:lnTo>
                  <a:lnTo>
                    <a:pt x="3577" y="12103"/>
                  </a:lnTo>
                  <a:lnTo>
                    <a:pt x="3723" y="12177"/>
                  </a:lnTo>
                  <a:lnTo>
                    <a:pt x="3903" y="12252"/>
                  </a:lnTo>
                  <a:lnTo>
                    <a:pt x="4072" y="12364"/>
                  </a:lnTo>
                  <a:lnTo>
                    <a:pt x="4230" y="12494"/>
                  </a:lnTo>
                  <a:lnTo>
                    <a:pt x="4353" y="12643"/>
                  </a:lnTo>
                  <a:lnTo>
                    <a:pt x="4488" y="12829"/>
                  </a:lnTo>
                  <a:lnTo>
                    <a:pt x="4567" y="13034"/>
                  </a:lnTo>
                  <a:lnTo>
                    <a:pt x="4657" y="13257"/>
                  </a:lnTo>
                  <a:lnTo>
                    <a:pt x="4702" y="13462"/>
                  </a:lnTo>
                  <a:lnTo>
                    <a:pt x="4725" y="13686"/>
                  </a:lnTo>
                  <a:lnTo>
                    <a:pt x="4702" y="14282"/>
                  </a:lnTo>
                  <a:lnTo>
                    <a:pt x="4657" y="15045"/>
                  </a:lnTo>
                  <a:lnTo>
                    <a:pt x="4612" y="15976"/>
                  </a:lnTo>
                  <a:lnTo>
                    <a:pt x="4590" y="16926"/>
                  </a:lnTo>
                  <a:lnTo>
                    <a:pt x="4567" y="17968"/>
                  </a:lnTo>
                  <a:lnTo>
                    <a:pt x="4567" y="19011"/>
                  </a:lnTo>
                  <a:lnTo>
                    <a:pt x="4590" y="19514"/>
                  </a:lnTo>
                  <a:lnTo>
                    <a:pt x="4612" y="19980"/>
                  </a:lnTo>
                  <a:lnTo>
                    <a:pt x="4657" y="20426"/>
                  </a:lnTo>
                  <a:lnTo>
                    <a:pt x="4725" y="20836"/>
                  </a:lnTo>
                  <a:lnTo>
                    <a:pt x="4848" y="20929"/>
                  </a:lnTo>
                  <a:lnTo>
                    <a:pt x="5040" y="21004"/>
                  </a:lnTo>
                  <a:lnTo>
                    <a:pt x="5265" y="21078"/>
                  </a:lnTo>
                  <a:lnTo>
                    <a:pt x="5478" y="21115"/>
                  </a:lnTo>
                  <a:lnTo>
                    <a:pt x="6041" y="21115"/>
                  </a:lnTo>
                  <a:lnTo>
                    <a:pt x="6637" y="21078"/>
                  </a:lnTo>
                  <a:lnTo>
                    <a:pt x="7312" y="21004"/>
                  </a:lnTo>
                  <a:lnTo>
                    <a:pt x="7998" y="20929"/>
                  </a:lnTo>
                  <a:lnTo>
                    <a:pt x="8696" y="20855"/>
                  </a:lnTo>
                  <a:lnTo>
                    <a:pt x="9360" y="20836"/>
                  </a:lnTo>
                  <a:close/>
                </a:path>
              </a:pathLst>
            </a:custGeom>
            <a:gradFill rotWithShape="1">
              <a:gsLst>
                <a:gs pos="75000">
                  <a:srgbClr val="9966FF"/>
                </a:gs>
                <a:gs pos="100000">
                  <a:srgbClr val="FFFF66">
                    <a:gamma/>
                    <a:shade val="46275"/>
                    <a:invGamma/>
                  </a:srgbClr>
                </a:gs>
              </a:gsLst>
              <a:lin ang="2700000" scaled="1"/>
            </a:gradFill>
            <a:ln w="57150">
              <a:solidFill>
                <a:srgbClr val="FFFFFF"/>
              </a:solidFill>
              <a:miter lim="800000"/>
              <a:headEnd/>
              <a:tailEnd/>
            </a:ln>
            <a:effectLst>
              <a:outerShdw dist="135003" dir="2471156" algn="ctr" rotWithShape="0">
                <a:srgbClr val="000000">
                  <a:alpha val="50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Заголовок 4">
            <a:extLst>
              <a:ext uri="{FF2B5EF4-FFF2-40B4-BE49-F238E27FC236}">
                <a16:creationId xmlns="" xmlns:a16="http://schemas.microsoft.com/office/drawing/2014/main" id="{F5EF92E7-6D66-4CCF-8734-30BB3A05C368}"/>
              </a:ext>
            </a:extLst>
          </p:cNvPr>
          <p:cNvSpPr txBox="1">
            <a:spLocks/>
          </p:cNvSpPr>
          <p:nvPr/>
        </p:nvSpPr>
        <p:spPr>
          <a:xfrm>
            <a:off x="1069610" y="160193"/>
            <a:ext cx="7580699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i="1" dirty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ПРЕЕМСТВЕННОСТЬ СО ШКОЛОЙ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81C3CD42-B9C9-414A-A54D-D58D07693847}"/>
              </a:ext>
            </a:extLst>
          </p:cNvPr>
          <p:cNvSpPr txBox="1"/>
          <p:nvPr/>
        </p:nvSpPr>
        <p:spPr>
          <a:xfrm>
            <a:off x="1039339" y="1248200"/>
            <a:ext cx="77403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совместных мероприятий со школами: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8B14BCBE-1EE8-4F9D-B164-1253E99167C8}"/>
              </a:ext>
            </a:extLst>
          </p:cNvPr>
          <p:cNvSpPr txBox="1"/>
          <p:nvPr/>
        </p:nvSpPr>
        <p:spPr>
          <a:xfrm>
            <a:off x="143115" y="2377655"/>
            <a:ext cx="345705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«Школа № 65 с углубленным изучением английского языка»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E8615E5-21A2-42DD-8382-54AFC2BD75EF}"/>
              </a:ext>
            </a:extLst>
          </p:cNvPr>
          <p:cNvSpPr txBox="1"/>
          <p:nvPr/>
        </p:nvSpPr>
        <p:spPr>
          <a:xfrm>
            <a:off x="6045545" y="2308910"/>
            <a:ext cx="30332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МАОУ «Школа № 96 Эврика-Развитие»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24EDF18A-73BF-4AF4-99A8-7CD2DF45A13C}"/>
              </a:ext>
            </a:extLst>
          </p:cNvPr>
          <p:cNvSpPr txBox="1"/>
          <p:nvPr/>
        </p:nvSpPr>
        <p:spPr>
          <a:xfrm>
            <a:off x="143115" y="5543995"/>
            <a:ext cx="345705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МАОУ « Гимназия № 76»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78D9C8FB-295B-4EBA-99FE-A114D1FE66F6}"/>
              </a:ext>
            </a:extLst>
          </p:cNvPr>
          <p:cNvSpPr txBox="1"/>
          <p:nvPr/>
        </p:nvSpPr>
        <p:spPr>
          <a:xfrm>
            <a:off x="6056457" y="5328551"/>
            <a:ext cx="326974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«Школа № 82»</a:t>
            </a:r>
          </a:p>
        </p:txBody>
      </p:sp>
    </p:spTree>
    <p:extLst>
      <p:ext uri="{BB962C8B-B14F-4D97-AF65-F5344CB8AC3E}">
        <p14:creationId xmlns="" xmlns:p14="http://schemas.microsoft.com/office/powerpoint/2010/main" val="1069298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" grpId="0"/>
      <p:bldP spid="11" grpId="0"/>
      <p:bldP spid="12" grpId="0"/>
      <p:bldP spid="1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Shape 38">
            <a:extLst>
              <a:ext uri="{FF2B5EF4-FFF2-40B4-BE49-F238E27FC236}">
                <a16:creationId xmlns="" xmlns:a16="http://schemas.microsoft.com/office/drawing/2014/main" id="{DB69B8E0-3BD5-44F9-8B96-5AD5878E8DFC}"/>
              </a:ext>
            </a:extLst>
          </p:cNvPr>
          <p:cNvSpPr>
            <a:spLocks noChangeArrowheads="1"/>
          </p:cNvSpPr>
          <p:nvPr/>
        </p:nvSpPr>
        <p:spPr bwMode="gray">
          <a:xfrm rot="10800000">
            <a:off x="4699387" y="4568620"/>
            <a:ext cx="3619620" cy="1654117"/>
          </a:xfrm>
          <a:prstGeom prst="upArrow">
            <a:avLst>
              <a:gd name="adj1" fmla="val 57824"/>
              <a:gd name="adj2" fmla="val 54398"/>
            </a:avLst>
          </a:prstGeom>
          <a:gradFill rotWithShape="1">
            <a:gsLst>
              <a:gs pos="0">
                <a:srgbClr val="8F8CD2"/>
              </a:gs>
              <a:gs pos="100000">
                <a:srgbClr val="8F8CD2">
                  <a:gamma/>
                  <a:tint val="0"/>
                  <a:invGamma/>
                  <a:alpha val="0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76200" dir="10800000"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AutoShape 4">
            <a:extLst>
              <a:ext uri="{FF2B5EF4-FFF2-40B4-BE49-F238E27FC236}">
                <a16:creationId xmlns="" xmlns:a16="http://schemas.microsoft.com/office/drawing/2014/main" id="{4128A411-6859-487B-88FF-3BD1148FDC3B}"/>
              </a:ext>
            </a:extLst>
          </p:cNvPr>
          <p:cNvSpPr>
            <a:spLocks noChangeArrowheads="1"/>
          </p:cNvSpPr>
          <p:nvPr/>
        </p:nvSpPr>
        <p:spPr bwMode="gray">
          <a:xfrm>
            <a:off x="467544" y="1273878"/>
            <a:ext cx="5791200" cy="574675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9999FF"/>
              </a:gs>
              <a:gs pos="48000">
                <a:srgbClr val="9999FF"/>
              </a:gs>
              <a:gs pos="100000">
                <a:schemeClr val="bg1"/>
              </a:gs>
            </a:gsLst>
            <a:lin ang="0" scaled="1"/>
          </a:gra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63500" dir="3187806" algn="ctr" rotWithShape="0">
              <a:srgbClr val="B2B2B2"/>
            </a:outerShdw>
          </a:effectLst>
        </p:spPr>
        <p:txBody>
          <a:bodyPr wrap="none" anchor="ctr"/>
          <a:lstStyle/>
          <a:p>
            <a:pPr algn="ctr"/>
            <a:r>
              <a:rPr lang="ru-RU" sz="20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КАДРОВ</a:t>
            </a:r>
            <a:endParaRPr lang="en-US" sz="2000" b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AutoShape 4">
            <a:extLst>
              <a:ext uri="{FF2B5EF4-FFF2-40B4-BE49-F238E27FC236}">
                <a16:creationId xmlns="" xmlns:a16="http://schemas.microsoft.com/office/drawing/2014/main" id="{2C9AE1F5-0C0A-4C0E-B656-83DF35DB8530}"/>
              </a:ext>
            </a:extLst>
          </p:cNvPr>
          <p:cNvSpPr>
            <a:spLocks noChangeArrowheads="1"/>
          </p:cNvSpPr>
          <p:nvPr/>
        </p:nvSpPr>
        <p:spPr bwMode="gray">
          <a:xfrm>
            <a:off x="1115616" y="2114777"/>
            <a:ext cx="5791200" cy="574675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9999FF"/>
              </a:gs>
              <a:gs pos="48000">
                <a:srgbClr val="9999FF"/>
              </a:gs>
              <a:gs pos="100000">
                <a:schemeClr val="bg1"/>
              </a:gs>
            </a:gsLst>
            <a:lin ang="0" scaled="1"/>
          </a:gra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63500" dir="3187806" algn="ctr" rotWithShape="0">
              <a:srgbClr val="B2B2B2"/>
            </a:outerShdw>
          </a:effectLst>
        </p:spPr>
        <p:txBody>
          <a:bodyPr wrap="none" anchor="ctr"/>
          <a:lstStyle/>
          <a:p>
            <a:pPr algn="ctr"/>
            <a:r>
              <a:rPr lang="ru-RU" sz="20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ДИДАКТИЧЕСКОЕ ОСНАЩЕНИЕ</a:t>
            </a:r>
            <a:endParaRPr lang="en-US" sz="2000" b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AutoShape 4">
            <a:extLst>
              <a:ext uri="{FF2B5EF4-FFF2-40B4-BE49-F238E27FC236}">
                <a16:creationId xmlns="" xmlns:a16="http://schemas.microsoft.com/office/drawing/2014/main" id="{EBD234D8-324F-4E3A-94A0-42378367C796}"/>
              </a:ext>
            </a:extLst>
          </p:cNvPr>
          <p:cNvSpPr>
            <a:spLocks noChangeArrowheads="1"/>
          </p:cNvSpPr>
          <p:nvPr/>
        </p:nvSpPr>
        <p:spPr bwMode="gray">
          <a:xfrm>
            <a:off x="1772150" y="2980157"/>
            <a:ext cx="5791200" cy="574675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9999FF"/>
              </a:gs>
              <a:gs pos="48000">
                <a:srgbClr val="9999FF"/>
              </a:gs>
              <a:gs pos="100000">
                <a:schemeClr val="bg1"/>
              </a:gs>
            </a:gsLst>
            <a:lin ang="0" scaled="1"/>
          </a:gra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63500" dir="3187806" algn="ctr" rotWithShape="0">
              <a:srgbClr val="B2B2B2"/>
            </a:outerShdw>
          </a:effectLst>
        </p:spPr>
        <p:txBody>
          <a:bodyPr wrap="none" anchor="ctr"/>
          <a:lstStyle/>
          <a:p>
            <a:pPr algn="ctr"/>
            <a:r>
              <a:rPr lang="ru-RU" sz="20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МАТЕРИАЛЬНО-ТЕХНИЧЕСКАЯ БАЗА</a:t>
            </a:r>
            <a:endParaRPr lang="en-US" sz="2000" b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AutoShape 4">
            <a:extLst>
              <a:ext uri="{FF2B5EF4-FFF2-40B4-BE49-F238E27FC236}">
                <a16:creationId xmlns="" xmlns:a16="http://schemas.microsoft.com/office/drawing/2014/main" id="{12016888-0EA8-41A8-910B-A6076D7D4FBC}"/>
              </a:ext>
            </a:extLst>
          </p:cNvPr>
          <p:cNvSpPr>
            <a:spLocks noChangeArrowheads="1"/>
          </p:cNvSpPr>
          <p:nvPr/>
        </p:nvSpPr>
        <p:spPr bwMode="gray">
          <a:xfrm>
            <a:off x="2483768" y="3845537"/>
            <a:ext cx="5791200" cy="574675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9999FF"/>
              </a:gs>
              <a:gs pos="48000">
                <a:srgbClr val="9999FF"/>
              </a:gs>
              <a:gs pos="100000">
                <a:schemeClr val="bg1"/>
              </a:gs>
            </a:gsLst>
            <a:lin ang="0" scaled="1"/>
          </a:gra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63500" dir="3187806" algn="ctr" rotWithShape="0">
              <a:srgbClr val="B2B2B2"/>
            </a:outerShdw>
          </a:effectLst>
        </p:spPr>
        <p:txBody>
          <a:bodyPr wrap="none" anchor="ctr"/>
          <a:lstStyle/>
          <a:p>
            <a:pPr algn="ctr"/>
            <a:r>
              <a:rPr lang="ru-RU" sz="20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ВНЕДРЕНИЕ ИКТ</a:t>
            </a:r>
            <a:endParaRPr lang="en-US" sz="2000" b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AutoShape 4">
            <a:extLst>
              <a:ext uri="{FF2B5EF4-FFF2-40B4-BE49-F238E27FC236}">
                <a16:creationId xmlns="" xmlns:a16="http://schemas.microsoft.com/office/drawing/2014/main" id="{1B589E64-CDF3-4E6F-8410-B5DE29E80880}"/>
              </a:ext>
            </a:extLst>
          </p:cNvPr>
          <p:cNvSpPr>
            <a:spLocks noChangeArrowheads="1"/>
          </p:cNvSpPr>
          <p:nvPr/>
        </p:nvSpPr>
        <p:spPr bwMode="gray">
          <a:xfrm>
            <a:off x="992277" y="5409519"/>
            <a:ext cx="4143603" cy="1018155"/>
          </a:xfrm>
          <a:prstGeom prst="roundRect">
            <a:avLst>
              <a:gd name="adj" fmla="val 50000"/>
            </a:avLst>
          </a:prstGeom>
          <a:noFill/>
          <a:ln w="38100" algn="ctr">
            <a:solidFill>
              <a:srgbClr val="FFFFFF"/>
            </a:solidFill>
            <a:round/>
            <a:headEnd/>
            <a:tailEnd/>
          </a:ln>
          <a:effectLst>
            <a:outerShdw dist="63500" dir="3187806" algn="ctr" rotWithShape="0">
              <a:srgbClr val="B2B2B2"/>
            </a:outerShdw>
          </a:effectLst>
        </p:spPr>
        <p:txBody>
          <a:bodyPr wrap="none" anchor="ctr"/>
          <a:lstStyle/>
          <a:p>
            <a:pPr algn="ctr"/>
            <a:endParaRPr lang="en-US" sz="2000" b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4713217E-C149-4862-ABBF-C357BE22BE80}"/>
              </a:ext>
            </a:extLst>
          </p:cNvPr>
          <p:cNvSpPr txBox="1"/>
          <p:nvPr/>
        </p:nvSpPr>
        <p:spPr>
          <a:xfrm>
            <a:off x="1500565" y="5409519"/>
            <a:ext cx="312702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ИТОГО:</a:t>
            </a:r>
          </a:p>
          <a:p>
            <a:pPr algn="ctr"/>
            <a:r>
              <a:rPr lang="ru-RU" sz="3200" b="1" dirty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1,5 млн. руб.</a:t>
            </a:r>
          </a:p>
        </p:txBody>
      </p:sp>
      <p:sp>
        <p:nvSpPr>
          <p:cNvPr id="18" name="Заголовок 4">
            <a:extLst>
              <a:ext uri="{FF2B5EF4-FFF2-40B4-BE49-F238E27FC236}">
                <a16:creationId xmlns="" xmlns:a16="http://schemas.microsoft.com/office/drawing/2014/main" id="{DF6846A1-97C4-4F2E-BF19-F8196D00D771}"/>
              </a:ext>
            </a:extLst>
          </p:cNvPr>
          <p:cNvSpPr txBox="1">
            <a:spLocks/>
          </p:cNvSpPr>
          <p:nvPr/>
        </p:nvSpPr>
        <p:spPr>
          <a:xfrm>
            <a:off x="1745503" y="85754"/>
            <a:ext cx="6408712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i="1" dirty="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ФИНАНСИРОВАНИЕ ПРОЕКТА</a:t>
            </a:r>
          </a:p>
        </p:txBody>
      </p:sp>
    </p:spTree>
    <p:extLst>
      <p:ext uri="{BB962C8B-B14F-4D97-AF65-F5344CB8AC3E}">
        <p14:creationId xmlns="" xmlns:p14="http://schemas.microsoft.com/office/powerpoint/2010/main" val="4162286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50BAB9AC-A1D5-4A87-BF1D-DE65FBF1B6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678" y="900704"/>
            <a:ext cx="2733849" cy="3610744"/>
          </a:xfrm>
          <a:prstGeom prst="rect">
            <a:avLst/>
          </a:prstGeom>
          <a:effectLst>
            <a:softEdge rad="381000"/>
          </a:effectLst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E28AEEB4-0956-4186-9967-E50C126BB8AF}"/>
              </a:ext>
            </a:extLst>
          </p:cNvPr>
          <p:cNvSpPr txBox="1"/>
          <p:nvPr/>
        </p:nvSpPr>
        <p:spPr>
          <a:xfrm>
            <a:off x="2842581" y="900704"/>
            <a:ext cx="619268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Концепции математического образования</a:t>
            </a:r>
          </a:p>
          <a:p>
            <a:pPr algn="ctr"/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России</a:t>
            </a:r>
          </a:p>
          <a:p>
            <a:pPr algn="ctr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Указ Президента РФ В.В. Путина </a:t>
            </a:r>
          </a:p>
          <a:p>
            <a:pPr algn="ctr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 599, от 7 мая 2012 г. </a:t>
            </a:r>
          </a:p>
          <a:p>
            <a:pPr algn="ctr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 О разработке Концепции развития математического образования в РФ»</a:t>
            </a:r>
          </a:p>
        </p:txBody>
      </p:sp>
      <p:sp>
        <p:nvSpPr>
          <p:cNvPr id="8" name="AutoShape 37">
            <a:extLst>
              <a:ext uri="{FF2B5EF4-FFF2-40B4-BE49-F238E27FC236}">
                <a16:creationId xmlns="" xmlns:a16="http://schemas.microsoft.com/office/drawing/2014/main" id="{F2312E96-D0E3-41C8-A0EB-85923E08A0C8}"/>
              </a:ext>
            </a:extLst>
          </p:cNvPr>
          <p:cNvSpPr>
            <a:spLocks noChangeArrowheads="1"/>
          </p:cNvSpPr>
          <p:nvPr/>
        </p:nvSpPr>
        <p:spPr bwMode="gray">
          <a:xfrm>
            <a:off x="2892234" y="3284984"/>
            <a:ext cx="6048672" cy="3024336"/>
          </a:xfrm>
          <a:prstGeom prst="roundRect">
            <a:avLst>
              <a:gd name="adj" fmla="val 17509"/>
            </a:avLst>
          </a:prstGeom>
          <a:solidFill>
            <a:srgbClr val="9999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F20A8562-1802-43D6-9C6F-C73F472A522B}"/>
              </a:ext>
            </a:extLst>
          </p:cNvPr>
          <p:cNvSpPr txBox="1"/>
          <p:nvPr/>
        </p:nvSpPr>
        <p:spPr>
          <a:xfrm>
            <a:off x="3421614" y="3402751"/>
            <a:ext cx="511256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настоящей Концепции</a:t>
            </a:r>
          </a:p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вывести российское математическое образование на лидирующее положение в мире. Математика в России должна стать передовой и привлекательной областью знания и деятельности, получение математических знаний – осознанным и внутренне мотивированным процессом.</a:t>
            </a:r>
          </a:p>
        </p:txBody>
      </p:sp>
    </p:spTree>
    <p:extLst>
      <p:ext uri="{BB962C8B-B14F-4D97-AF65-F5344CB8AC3E}">
        <p14:creationId xmlns="" xmlns:p14="http://schemas.microsoft.com/office/powerpoint/2010/main" val="1610487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95128" y="2132856"/>
            <a:ext cx="7848872" cy="1470025"/>
          </a:xfrm>
        </p:spPr>
        <p:txBody>
          <a:bodyPr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r"/>
            <a:r>
              <a:rPr lang="ru-RU" sz="5400" b="1" cap="all" dirty="0">
                <a:ln w="0"/>
                <a:solidFill>
                  <a:srgbClr val="333399"/>
                </a:solidFill>
                <a:effectLst>
                  <a:reflection blurRad="12700" stA="50000" endPos="50000" dist="5000" dir="5400000" sy="-100000" rotWithShape="0"/>
                </a:effectLst>
              </a:rPr>
              <a:t>Спасибо за внимание!</a:t>
            </a:r>
            <a:endParaRPr lang="uk-UA" sz="5400" b="1" cap="all" dirty="0">
              <a:ln w="0"/>
              <a:solidFill>
                <a:srgbClr val="333399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596357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1562</TotalTime>
  <Words>618</Words>
  <Application>Microsoft Office PowerPoint</Application>
  <PresentationFormat>Экран (4:3)</PresentationFormat>
  <Paragraphs>157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22</vt:i4>
      </vt:variant>
    </vt:vector>
  </HeadingPairs>
  <TitlesOfParts>
    <vt:vector size="24" baseType="lpstr">
      <vt:lpstr>Тема Office</vt:lpstr>
      <vt:lpstr>Специальное оформление</vt:lpstr>
      <vt:lpstr>«Оптимизация математического образования дошкольников в условиях муниципального детского сада»</vt:lpstr>
      <vt:lpstr>ЦЕЛИ ПРОЕКТА</vt:lpstr>
      <vt:lpstr>Слайд 3</vt:lpstr>
      <vt:lpstr>ЭТАПЫ И СРОКИ РЕАЛИЗАЦИИ ПРОЕКТА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ПСИХОЛОГИЧЕСКИЕ ПРИОРИТЕТЫ</vt:lpstr>
      <vt:lpstr>Слайд 18</vt:lpstr>
      <vt:lpstr>Слайд 19</vt:lpstr>
      <vt:lpstr>Слайд 20</vt:lpstr>
      <vt:lpstr>Слайд 21</vt:lpstr>
      <vt:lpstr>Спасибо за внимание!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 презентации</dc:title>
  <dc:creator>Павел</dc:creator>
  <cp:lastModifiedBy>1</cp:lastModifiedBy>
  <cp:revision>149</cp:revision>
  <dcterms:created xsi:type="dcterms:W3CDTF">2009-01-08T12:15:48Z</dcterms:created>
  <dcterms:modified xsi:type="dcterms:W3CDTF">2020-02-13T11:28:26Z</dcterms:modified>
</cp:coreProperties>
</file>